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8"/>
  </p:notesMasterIdLst>
  <p:sldIdLst>
    <p:sldId id="256" r:id="rId2"/>
    <p:sldId id="261" r:id="rId3"/>
    <p:sldId id="258" r:id="rId4"/>
    <p:sldId id="314" r:id="rId5"/>
    <p:sldId id="262" r:id="rId6"/>
    <p:sldId id="266" r:id="rId7"/>
    <p:sldId id="260" r:id="rId8"/>
    <p:sldId id="316" r:id="rId9"/>
    <p:sldId id="317" r:id="rId10"/>
    <p:sldId id="318" r:id="rId11"/>
    <p:sldId id="319" r:id="rId12"/>
    <p:sldId id="320" r:id="rId13"/>
    <p:sldId id="265" r:id="rId14"/>
    <p:sldId id="322" r:id="rId15"/>
    <p:sldId id="274" r:id="rId16"/>
    <p:sldId id="326" r:id="rId17"/>
    <p:sldId id="327" r:id="rId18"/>
    <p:sldId id="328" r:id="rId19"/>
    <p:sldId id="324" r:id="rId20"/>
    <p:sldId id="323" r:id="rId21"/>
    <p:sldId id="313" r:id="rId22"/>
    <p:sldId id="280" r:id="rId23"/>
    <p:sldId id="325" r:id="rId24"/>
    <p:sldId id="271" r:id="rId25"/>
    <p:sldId id="288" r:id="rId26"/>
    <p:sldId id="290" r:id="rId27"/>
  </p:sldIdLst>
  <p:sldSz cx="9144000" cy="5143500" type="screen16x9"/>
  <p:notesSz cx="6858000" cy="9144000"/>
  <p:embeddedFontLst>
    <p:embeddedFont>
      <p:font typeface="Commissioner" panose="020B0604020202020204" charset="0"/>
      <p:regular r:id="rId29"/>
      <p:bold r:id="rId30"/>
    </p:embeddedFont>
    <p:embeddedFont>
      <p:font typeface="Golos Text" panose="020B0604020202020204" charset="0"/>
      <p:regular r:id="rId31"/>
      <p:bold r:id="rId32"/>
    </p:embeddedFont>
    <p:embeddedFont>
      <p:font typeface="Golos Text SemiBold" panose="020B0604020202020204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F64785-F901-4BCC-A03E-2CA8515EFF9D}">
  <a:tblStyle styleId="{64F64785-F901-4BCC-A03E-2CA8515EFF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8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747bfd1ede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747bfd1ede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77416092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77416092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11325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77416092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77416092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5991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77416092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77416092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44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5584fc2f6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5584fc2f6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31ff7c0f5b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31ff7c0f5b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2467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31ff7c0f5b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31ff7c0f5b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31ff7c0f5b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31ff7c0f5b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874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31ff7c0f5b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31ff7c0f5b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9359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31ff7c0f5b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31ff7c0f5b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886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77416092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77416092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6297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3b627a129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3b627a129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77416092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77416092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1217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336d459b9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336d459b9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13531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1336d459b97_0_3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1336d459b97_0_3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1336d459b97_0_3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1336d459b97_0_3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0326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31ff7c0f5b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131ff7c0f5b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0" name="Google Shape;4780;g11d2026ec69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1" name="Google Shape;4781;g11d2026ec69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0" name="Google Shape;4800;g131ff7c0f5b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1" name="Google Shape;4801;g131ff7c0f5b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747bfd1ede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747bfd1ede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6" name="Google Shape;4786;g131ff7c0f5b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7" name="Google Shape;4787;g131ff7c0f5b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706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43df0acb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43df0acb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1d0e38a952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1d0e38a952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336d459b9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336d459b9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77416092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77416092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566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77416092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77416092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795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ik.com/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014550"/>
            <a:ext cx="5602200" cy="22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7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315975"/>
            <a:ext cx="56022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55375" y="539500"/>
            <a:ext cx="9199350" cy="4604000"/>
            <a:chOff x="-55375" y="539500"/>
            <a:chExt cx="9199350" cy="4604000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-55375" y="4608575"/>
              <a:ext cx="4870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4751675" y="539500"/>
              <a:ext cx="439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_1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948325" y="1185562"/>
            <a:ext cx="4863300" cy="8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948325" y="2112038"/>
            <a:ext cx="4863300" cy="18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22"/>
          <p:cNvSpPr/>
          <p:nvPr/>
        </p:nvSpPr>
        <p:spPr>
          <a:xfrm rot="10800000" flipH="1"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Google Shape;153;p22"/>
          <p:cNvGrpSpPr/>
          <p:nvPr/>
        </p:nvGrpSpPr>
        <p:grpSpPr>
          <a:xfrm rot="10800000" flipH="1">
            <a:off x="-55375" y="0"/>
            <a:ext cx="9199250" cy="4604000"/>
            <a:chOff x="-55375" y="539500"/>
            <a:chExt cx="9199250" cy="4604000"/>
          </a:xfrm>
        </p:grpSpPr>
        <p:cxnSp>
          <p:nvCxnSpPr>
            <p:cNvPr id="154" name="Google Shape;154;p22"/>
            <p:cNvCxnSpPr/>
            <p:nvPr/>
          </p:nvCxnSpPr>
          <p:spPr>
            <a:xfrm>
              <a:off x="-55375" y="4608575"/>
              <a:ext cx="4571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" name="Google Shape;155;p22"/>
            <p:cNvCxnSpPr/>
            <p:nvPr/>
          </p:nvCxnSpPr>
          <p:spPr>
            <a:xfrm>
              <a:off x="4585075" y="539500"/>
              <a:ext cx="45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" name="Google Shape;156;p22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>
            <a:spLocks noGrp="1"/>
          </p:cNvSpPr>
          <p:nvPr>
            <p:ph type="title"/>
          </p:nvPr>
        </p:nvSpPr>
        <p:spPr>
          <a:xfrm>
            <a:off x="1262175" y="1023602"/>
            <a:ext cx="2890500" cy="16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ubTitle" idx="1"/>
          </p:nvPr>
        </p:nvSpPr>
        <p:spPr>
          <a:xfrm>
            <a:off x="1262175" y="2702272"/>
            <a:ext cx="2890500" cy="14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3"/>
          <p:cNvSpPr/>
          <p:nvPr/>
        </p:nvSpPr>
        <p:spPr>
          <a:xfrm rot="10800000">
            <a:off x="125" y="0"/>
            <a:ext cx="71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" name="Google Shape;161;p23"/>
          <p:cNvGrpSpPr/>
          <p:nvPr/>
        </p:nvGrpSpPr>
        <p:grpSpPr>
          <a:xfrm rot="10800000">
            <a:off x="0" y="363100"/>
            <a:ext cx="8860200" cy="4780400"/>
            <a:chOff x="283800" y="0"/>
            <a:chExt cx="8860200" cy="4780400"/>
          </a:xfrm>
        </p:grpSpPr>
        <p:cxnSp>
          <p:nvCxnSpPr>
            <p:cNvPr id="162" name="Google Shape;162;p23"/>
            <p:cNvCxnSpPr/>
            <p:nvPr/>
          </p:nvCxnSpPr>
          <p:spPr>
            <a:xfrm>
              <a:off x="4273200" y="4780400"/>
              <a:ext cx="4870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3" name="Google Shape;163;p23"/>
            <p:cNvCxnSpPr/>
            <p:nvPr/>
          </p:nvCxnSpPr>
          <p:spPr>
            <a:xfrm rot="10800000">
              <a:off x="283800" y="0"/>
              <a:ext cx="0" cy="4131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6"/>
          <p:cNvSpPr txBox="1">
            <a:spLocks noGrp="1"/>
          </p:cNvSpPr>
          <p:nvPr>
            <p:ph type="subTitle" idx="1"/>
          </p:nvPr>
        </p:nvSpPr>
        <p:spPr>
          <a:xfrm>
            <a:off x="1106875" y="1964500"/>
            <a:ext cx="3200400" cy="18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6"/>
          <p:cNvSpPr txBox="1">
            <a:spLocks noGrp="1"/>
          </p:cNvSpPr>
          <p:nvPr>
            <p:ph type="subTitle" idx="2"/>
          </p:nvPr>
        </p:nvSpPr>
        <p:spPr>
          <a:xfrm>
            <a:off x="4836725" y="1964500"/>
            <a:ext cx="3200400" cy="18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6"/>
          <p:cNvSpPr/>
          <p:nvPr/>
        </p:nvSpPr>
        <p:spPr>
          <a:xfrm rot="10800000">
            <a:off x="8860200" y="-26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26"/>
          <p:cNvGrpSpPr/>
          <p:nvPr/>
        </p:nvGrpSpPr>
        <p:grpSpPr>
          <a:xfrm rot="10800000">
            <a:off x="-125" y="267450"/>
            <a:ext cx="9002225" cy="4876050"/>
            <a:chOff x="141900" y="-26"/>
            <a:chExt cx="9002225" cy="4876050"/>
          </a:xfrm>
        </p:grpSpPr>
        <p:cxnSp>
          <p:nvCxnSpPr>
            <p:cNvPr id="189" name="Google Shape;189;p26"/>
            <p:cNvCxnSpPr/>
            <p:nvPr/>
          </p:nvCxnSpPr>
          <p:spPr>
            <a:xfrm>
              <a:off x="7404125" y="4876024"/>
              <a:ext cx="1740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0" name="Google Shape;190;p26"/>
            <p:cNvCxnSpPr/>
            <p:nvPr/>
          </p:nvCxnSpPr>
          <p:spPr>
            <a:xfrm rot="10800000">
              <a:off x="141900" y="-26"/>
              <a:ext cx="0" cy="3958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subTitle" idx="1"/>
          </p:nvPr>
        </p:nvSpPr>
        <p:spPr>
          <a:xfrm>
            <a:off x="713263" y="340652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7"/>
          <p:cNvSpPr txBox="1">
            <a:spLocks noGrp="1"/>
          </p:cNvSpPr>
          <p:nvPr>
            <p:ph type="subTitle" idx="2"/>
          </p:nvPr>
        </p:nvSpPr>
        <p:spPr>
          <a:xfrm>
            <a:off x="713263" y="2785375"/>
            <a:ext cx="2400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195" name="Google Shape;195;p27"/>
          <p:cNvSpPr txBox="1">
            <a:spLocks noGrp="1"/>
          </p:cNvSpPr>
          <p:nvPr>
            <p:ph type="subTitle" idx="3"/>
          </p:nvPr>
        </p:nvSpPr>
        <p:spPr>
          <a:xfrm>
            <a:off x="6030438" y="340652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7"/>
          <p:cNvSpPr txBox="1">
            <a:spLocks noGrp="1"/>
          </p:cNvSpPr>
          <p:nvPr>
            <p:ph type="subTitle" idx="4"/>
          </p:nvPr>
        </p:nvSpPr>
        <p:spPr>
          <a:xfrm>
            <a:off x="6030438" y="2782400"/>
            <a:ext cx="2400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197" name="Google Shape;197;p27"/>
          <p:cNvSpPr txBox="1">
            <a:spLocks noGrp="1"/>
          </p:cNvSpPr>
          <p:nvPr>
            <p:ph type="subTitle" idx="5"/>
          </p:nvPr>
        </p:nvSpPr>
        <p:spPr>
          <a:xfrm>
            <a:off x="3371850" y="340652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7"/>
          <p:cNvSpPr txBox="1">
            <a:spLocks noGrp="1"/>
          </p:cNvSpPr>
          <p:nvPr>
            <p:ph type="subTitle" idx="6"/>
          </p:nvPr>
        </p:nvSpPr>
        <p:spPr>
          <a:xfrm>
            <a:off x="3371850" y="2782400"/>
            <a:ext cx="2400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subTitle" idx="1"/>
          </p:nvPr>
        </p:nvSpPr>
        <p:spPr>
          <a:xfrm>
            <a:off x="865625" y="3694227"/>
            <a:ext cx="2262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subTitle" idx="2"/>
          </p:nvPr>
        </p:nvSpPr>
        <p:spPr>
          <a:xfrm>
            <a:off x="865625" y="3103975"/>
            <a:ext cx="22626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3"/>
          </p:nvPr>
        </p:nvSpPr>
        <p:spPr>
          <a:xfrm>
            <a:off x="6015775" y="3694227"/>
            <a:ext cx="2262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8"/>
          <p:cNvSpPr txBox="1">
            <a:spLocks noGrp="1"/>
          </p:cNvSpPr>
          <p:nvPr>
            <p:ph type="subTitle" idx="4"/>
          </p:nvPr>
        </p:nvSpPr>
        <p:spPr>
          <a:xfrm>
            <a:off x="6015775" y="3103975"/>
            <a:ext cx="22626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05" name="Google Shape;205;p28"/>
          <p:cNvSpPr txBox="1">
            <a:spLocks noGrp="1"/>
          </p:cNvSpPr>
          <p:nvPr>
            <p:ph type="subTitle" idx="5"/>
          </p:nvPr>
        </p:nvSpPr>
        <p:spPr>
          <a:xfrm>
            <a:off x="3440700" y="3694227"/>
            <a:ext cx="2262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6"/>
          </p:nvPr>
        </p:nvSpPr>
        <p:spPr>
          <a:xfrm>
            <a:off x="3440700" y="3103975"/>
            <a:ext cx="22626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07" name="Google Shape;207;p28"/>
          <p:cNvSpPr/>
          <p:nvPr/>
        </p:nvSpPr>
        <p:spPr>
          <a:xfrm>
            <a:off x="0" y="4876025"/>
            <a:ext cx="9144000" cy="26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" name="Google Shape;208;p28"/>
          <p:cNvGrpSpPr/>
          <p:nvPr/>
        </p:nvGrpSpPr>
        <p:grpSpPr>
          <a:xfrm>
            <a:off x="283800" y="-48"/>
            <a:ext cx="8860200" cy="5009873"/>
            <a:chOff x="283800" y="-48"/>
            <a:chExt cx="8860200" cy="5009873"/>
          </a:xfrm>
        </p:grpSpPr>
        <p:cxnSp>
          <p:nvCxnSpPr>
            <p:cNvPr id="209" name="Google Shape;209;p28"/>
            <p:cNvCxnSpPr/>
            <p:nvPr/>
          </p:nvCxnSpPr>
          <p:spPr>
            <a:xfrm>
              <a:off x="4572000" y="5009825"/>
              <a:ext cx="4572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0" name="Google Shape;210;p28"/>
            <p:cNvCxnSpPr/>
            <p:nvPr/>
          </p:nvCxnSpPr>
          <p:spPr>
            <a:xfrm rot="10800000">
              <a:off x="283800" y="-48"/>
              <a:ext cx="0" cy="2919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>
            <a:spLocks noGrp="1"/>
          </p:cNvSpPr>
          <p:nvPr>
            <p:ph type="title"/>
          </p:nvPr>
        </p:nvSpPr>
        <p:spPr>
          <a:xfrm>
            <a:off x="2654700" y="530250"/>
            <a:ext cx="38346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subTitle" idx="1"/>
          </p:nvPr>
        </p:nvSpPr>
        <p:spPr>
          <a:xfrm>
            <a:off x="2654700" y="2342156"/>
            <a:ext cx="3834600" cy="9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550" b="1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9pPr>
          </a:lstStyle>
          <a:p>
            <a:endParaRPr/>
          </a:p>
        </p:txBody>
      </p:sp>
      <p:sp>
        <p:nvSpPr>
          <p:cNvPr id="260" name="Google Shape;260;p32"/>
          <p:cNvSpPr txBox="1">
            <a:spLocks noGrp="1"/>
          </p:cNvSpPr>
          <p:nvPr>
            <p:ph type="subTitle" idx="2"/>
          </p:nvPr>
        </p:nvSpPr>
        <p:spPr>
          <a:xfrm>
            <a:off x="2654700" y="4111851"/>
            <a:ext cx="3834600" cy="3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0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9pPr>
          </a:lstStyle>
          <a:p>
            <a:endParaRPr/>
          </a:p>
        </p:txBody>
      </p:sp>
      <p:grpSp>
        <p:nvGrpSpPr>
          <p:cNvPr id="261" name="Google Shape;261;p32"/>
          <p:cNvGrpSpPr/>
          <p:nvPr/>
        </p:nvGrpSpPr>
        <p:grpSpPr>
          <a:xfrm>
            <a:off x="713688" y="2579400"/>
            <a:ext cx="8430488" cy="2564100"/>
            <a:chOff x="713688" y="2579400"/>
            <a:chExt cx="8430488" cy="2564100"/>
          </a:xfrm>
        </p:grpSpPr>
        <p:cxnSp>
          <p:nvCxnSpPr>
            <p:cNvPr id="262" name="Google Shape;262;p32"/>
            <p:cNvCxnSpPr/>
            <p:nvPr/>
          </p:nvCxnSpPr>
          <p:spPr>
            <a:xfrm>
              <a:off x="2839075" y="4876025"/>
              <a:ext cx="6305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32"/>
            <p:cNvCxnSpPr/>
            <p:nvPr/>
          </p:nvCxnSpPr>
          <p:spPr>
            <a:xfrm rot="10800000">
              <a:off x="713688" y="2579400"/>
              <a:ext cx="0" cy="2564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32"/>
          <p:cNvSpPr txBox="1"/>
          <p:nvPr/>
        </p:nvSpPr>
        <p:spPr>
          <a:xfrm>
            <a:off x="2654700" y="3304597"/>
            <a:ext cx="38346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Credits: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, and includes icons, infographics &amp; images by </a:t>
            </a:r>
            <a:r>
              <a:rPr lang="en" sz="1200" b="1" u="sng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6" name="Google Shape;266;p33"/>
          <p:cNvCxnSpPr/>
          <p:nvPr/>
        </p:nvCxnSpPr>
        <p:spPr>
          <a:xfrm rot="10800000">
            <a:off x="9002100" y="-100"/>
            <a:ext cx="0" cy="265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7" name="Google Shape;267;p33"/>
          <p:cNvSpPr/>
          <p:nvPr/>
        </p:nvSpPr>
        <p:spPr>
          <a:xfrm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8" name="Google Shape;268;p33"/>
          <p:cNvCxnSpPr/>
          <p:nvPr/>
        </p:nvCxnSpPr>
        <p:spPr>
          <a:xfrm>
            <a:off x="4273200" y="4876025"/>
            <a:ext cx="487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9" name="Google Shape;269;p33"/>
          <p:cNvCxnSpPr/>
          <p:nvPr/>
        </p:nvCxnSpPr>
        <p:spPr>
          <a:xfrm rot="10800000">
            <a:off x="711250" y="0"/>
            <a:ext cx="0" cy="413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/>
          <p:nvPr/>
        </p:nvSpPr>
        <p:spPr>
          <a:xfrm rot="10800000">
            <a:off x="125" y="0"/>
            <a:ext cx="71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34"/>
          <p:cNvGrpSpPr/>
          <p:nvPr/>
        </p:nvGrpSpPr>
        <p:grpSpPr>
          <a:xfrm rot="10800000">
            <a:off x="0" y="363100"/>
            <a:ext cx="8860200" cy="4780400"/>
            <a:chOff x="283800" y="0"/>
            <a:chExt cx="8860200" cy="4780400"/>
          </a:xfrm>
        </p:grpSpPr>
        <p:cxnSp>
          <p:nvCxnSpPr>
            <p:cNvPr id="273" name="Google Shape;273;p34"/>
            <p:cNvCxnSpPr/>
            <p:nvPr/>
          </p:nvCxnSpPr>
          <p:spPr>
            <a:xfrm>
              <a:off x="4273200" y="4780400"/>
              <a:ext cx="4870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34"/>
            <p:cNvCxnSpPr/>
            <p:nvPr/>
          </p:nvCxnSpPr>
          <p:spPr>
            <a:xfrm rot="10800000">
              <a:off x="283800" y="0"/>
              <a:ext cx="0" cy="4131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512075" y="2036300"/>
            <a:ext cx="49449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500"/>
              <a:buNone/>
              <a:defRPr sz="4200"/>
            </a:lvl1pPr>
            <a:lvl2pPr lvl="1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512075" y="1012500"/>
            <a:ext cx="1076100" cy="87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3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512075" y="3573275"/>
            <a:ext cx="49449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/>
          <p:nvPr/>
        </p:nvCxnSpPr>
        <p:spPr>
          <a:xfrm>
            <a:off x="4273200" y="4876025"/>
            <a:ext cx="487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2954672" y="2027976"/>
            <a:ext cx="43122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2954672" y="1519425"/>
            <a:ext cx="43122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2954649" y="3619500"/>
            <a:ext cx="43122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2954649" y="3110949"/>
            <a:ext cx="43122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/>
          <p:nvPr/>
        </p:nvSpPr>
        <p:spPr>
          <a:xfrm flipH="1">
            <a:off x="0" y="0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" name="Google Shape;36;p5"/>
          <p:cNvCxnSpPr/>
          <p:nvPr/>
        </p:nvCxnSpPr>
        <p:spPr>
          <a:xfrm rot="10800000">
            <a:off x="8864825" y="0"/>
            <a:ext cx="0" cy="413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713225" y="519075"/>
            <a:ext cx="2789700" cy="19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713225" y="2558881"/>
            <a:ext cx="2789700" cy="13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7"/>
          <p:cNvSpPr/>
          <p:nvPr/>
        </p:nvSpPr>
        <p:spPr>
          <a:xfrm>
            <a:off x="0" y="0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48;p7"/>
          <p:cNvGrpSpPr/>
          <p:nvPr/>
        </p:nvGrpSpPr>
        <p:grpSpPr>
          <a:xfrm>
            <a:off x="0" y="-300"/>
            <a:ext cx="3812275" cy="4608875"/>
            <a:chOff x="0" y="-300"/>
            <a:chExt cx="3812275" cy="4608875"/>
          </a:xfrm>
        </p:grpSpPr>
        <p:cxnSp>
          <p:nvCxnSpPr>
            <p:cNvPr id="49" name="Google Shape;49;p7"/>
            <p:cNvCxnSpPr/>
            <p:nvPr/>
          </p:nvCxnSpPr>
          <p:spPr>
            <a:xfrm rot="10800000">
              <a:off x="3812275" y="-300"/>
              <a:ext cx="0" cy="699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7"/>
            <p:cNvCxnSpPr/>
            <p:nvPr/>
          </p:nvCxnSpPr>
          <p:spPr>
            <a:xfrm>
              <a:off x="0" y="4608575"/>
              <a:ext cx="3387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1864800" y="1219025"/>
            <a:ext cx="5414400" cy="22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3" name="Google Shape;53;p8"/>
          <p:cNvSpPr/>
          <p:nvPr/>
        </p:nvSpPr>
        <p:spPr>
          <a:xfrm flipH="1">
            <a:off x="-55375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8"/>
          <p:cNvGrpSpPr/>
          <p:nvPr/>
        </p:nvGrpSpPr>
        <p:grpSpPr>
          <a:xfrm flipH="1">
            <a:off x="-55200" y="539500"/>
            <a:ext cx="9199200" cy="4604000"/>
            <a:chOff x="-55375" y="539500"/>
            <a:chExt cx="9199200" cy="4604000"/>
          </a:xfrm>
        </p:grpSpPr>
        <p:cxnSp>
          <p:nvCxnSpPr>
            <p:cNvPr id="55" name="Google Shape;55;p8"/>
            <p:cNvCxnSpPr/>
            <p:nvPr/>
          </p:nvCxnSpPr>
          <p:spPr>
            <a:xfrm>
              <a:off x="-55375" y="4608575"/>
              <a:ext cx="5659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8"/>
            <p:cNvCxnSpPr/>
            <p:nvPr/>
          </p:nvCxnSpPr>
          <p:spPr>
            <a:xfrm>
              <a:off x="4502525" y="539500"/>
              <a:ext cx="4641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8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1962900" y="829786"/>
            <a:ext cx="5218200" cy="13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1962900" y="2282714"/>
            <a:ext cx="5218200" cy="20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75" y="4426700"/>
            <a:ext cx="9144000" cy="71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2;p9"/>
          <p:cNvGrpSpPr/>
          <p:nvPr/>
        </p:nvGrpSpPr>
        <p:grpSpPr>
          <a:xfrm>
            <a:off x="712700" y="539500"/>
            <a:ext cx="8431300" cy="4604000"/>
            <a:chOff x="712700" y="539500"/>
            <a:chExt cx="8431300" cy="4604000"/>
          </a:xfrm>
        </p:grpSpPr>
        <p:cxnSp>
          <p:nvCxnSpPr>
            <p:cNvPr id="63" name="Google Shape;63;p9"/>
            <p:cNvCxnSpPr/>
            <p:nvPr/>
          </p:nvCxnSpPr>
          <p:spPr>
            <a:xfrm>
              <a:off x="4572000" y="539500"/>
              <a:ext cx="4572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" name="Google Shape;64;p9"/>
            <p:cNvCxnSpPr/>
            <p:nvPr/>
          </p:nvCxnSpPr>
          <p:spPr>
            <a:xfrm rot="10800000">
              <a:off x="712700" y="1685400"/>
              <a:ext cx="0" cy="3458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936100" y="2129352"/>
            <a:ext cx="22887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1936100" y="1370275"/>
            <a:ext cx="22887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3" hasCustomPrompt="1"/>
          </p:nvPr>
        </p:nvSpPr>
        <p:spPr>
          <a:xfrm>
            <a:off x="993600" y="1483400"/>
            <a:ext cx="876300" cy="11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1936100" y="3827175"/>
            <a:ext cx="22887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1936100" y="3068200"/>
            <a:ext cx="22887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6" hasCustomPrompt="1"/>
          </p:nvPr>
        </p:nvSpPr>
        <p:spPr>
          <a:xfrm>
            <a:off x="993600" y="3179712"/>
            <a:ext cx="876300" cy="11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7"/>
          </p:nvPr>
        </p:nvSpPr>
        <p:spPr>
          <a:xfrm>
            <a:off x="5969570" y="2129352"/>
            <a:ext cx="22887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8"/>
          </p:nvPr>
        </p:nvSpPr>
        <p:spPr>
          <a:xfrm>
            <a:off x="5969570" y="1370275"/>
            <a:ext cx="22887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5033780" y="1483400"/>
            <a:ext cx="876300" cy="11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3"/>
          </p:nvPr>
        </p:nvSpPr>
        <p:spPr>
          <a:xfrm>
            <a:off x="5969570" y="3827175"/>
            <a:ext cx="22887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4"/>
          </p:nvPr>
        </p:nvSpPr>
        <p:spPr>
          <a:xfrm>
            <a:off x="5969570" y="3068200"/>
            <a:ext cx="22887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5033780" y="3179712"/>
            <a:ext cx="876300" cy="11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cxnSp>
        <p:nvCxnSpPr>
          <p:cNvPr id="91" name="Google Shape;91;p13"/>
          <p:cNvCxnSpPr/>
          <p:nvPr/>
        </p:nvCxnSpPr>
        <p:spPr>
          <a:xfrm rot="10800000">
            <a:off x="9002100" y="-100"/>
            <a:ext cx="0" cy="265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 flipH="1">
            <a:off x="2052825" y="2036300"/>
            <a:ext cx="55791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555825" y="1012500"/>
            <a:ext cx="1076100" cy="87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 flipH="1">
            <a:off x="2052825" y="3573275"/>
            <a:ext cx="55791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100" name="Google Shape;100;p15"/>
          <p:cNvSpPr/>
          <p:nvPr/>
        </p:nvSpPr>
        <p:spPr>
          <a:xfrm flipH="1">
            <a:off x="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" name="Google Shape;101;p15"/>
          <p:cNvCxnSpPr/>
          <p:nvPr/>
        </p:nvCxnSpPr>
        <p:spPr>
          <a:xfrm rot="10800000">
            <a:off x="0" y="4876025"/>
            <a:ext cx="487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1" r:id="rId9"/>
    <p:sldLayoutId id="2147483668" r:id="rId10"/>
    <p:sldLayoutId id="2147483669" r:id="rId11"/>
    <p:sldLayoutId id="2147483672" r:id="rId12"/>
    <p:sldLayoutId id="2147483673" r:id="rId13"/>
    <p:sldLayoutId id="2147483674" r:id="rId14"/>
    <p:sldLayoutId id="2147483678" r:id="rId15"/>
    <p:sldLayoutId id="2147483679" r:id="rId16"/>
    <p:sldLayoutId id="214748368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>
            <a:spLocks noGrp="1"/>
          </p:cNvSpPr>
          <p:nvPr>
            <p:ph type="ctrTitle"/>
          </p:nvPr>
        </p:nvSpPr>
        <p:spPr>
          <a:xfrm>
            <a:off x="713223" y="1376972"/>
            <a:ext cx="6996831" cy="18842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6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Тема курсового проекта:</a:t>
            </a:r>
            <a:br>
              <a:rPr lang="ru-RU" sz="2600" dirty="0">
                <a:solidFill>
                  <a:schemeClr val="accent3">
                    <a:lumMod val="65000"/>
                  </a:schemeClr>
                </a:solidFill>
                <a:latin typeface="+mj-lt"/>
              </a:rPr>
            </a:br>
            <a:br>
              <a:rPr lang="ru-RU" sz="700" dirty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</a:br>
            <a:r>
              <a:rPr lang="ru-RU" sz="2600" dirty="0">
                <a:solidFill>
                  <a:schemeClr val="bg1">
                    <a:lumMod val="10000"/>
                  </a:schemeClr>
                </a:solidFill>
                <a:latin typeface="+mj-lt"/>
              </a:rPr>
              <a:t>Программная система автоматизации учета торговой деятельности магазина осветительных приборов. Модуль «Клиент»</a:t>
            </a:r>
          </a:p>
        </p:txBody>
      </p:sp>
      <p:sp>
        <p:nvSpPr>
          <p:cNvPr id="292" name="Google Shape;292;p41"/>
          <p:cNvSpPr txBox="1">
            <a:spLocks noGrp="1"/>
          </p:cNvSpPr>
          <p:nvPr>
            <p:ph type="subTitle" idx="1"/>
          </p:nvPr>
        </p:nvSpPr>
        <p:spPr>
          <a:xfrm>
            <a:off x="713224" y="3766528"/>
            <a:ext cx="2646502" cy="7933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Выполнил: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студент гр. ПРИ-123,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 err="1">
                <a:solidFill>
                  <a:schemeClr val="accent3">
                    <a:lumMod val="50000"/>
                  </a:schemeClr>
                </a:solidFill>
                <a:latin typeface="+mj-lt"/>
              </a:rPr>
              <a:t>Манайчева</a:t>
            </a:r>
            <a:r>
              <a:rPr lang="ru-RU" sz="12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 В. К.</a:t>
            </a:r>
          </a:p>
        </p:txBody>
      </p:sp>
      <p:sp>
        <p:nvSpPr>
          <p:cNvPr id="6" name="Google Shape;292;p41">
            <a:extLst>
              <a:ext uri="{FF2B5EF4-FFF2-40B4-BE49-F238E27FC236}">
                <a16:creationId xmlns:a16="http://schemas.microsoft.com/office/drawing/2014/main" id="{6C1F41B8-0729-4D35-9599-D750C90B2F79}"/>
              </a:ext>
            </a:extLst>
          </p:cNvPr>
          <p:cNvSpPr txBox="1">
            <a:spLocks/>
          </p:cNvSpPr>
          <p:nvPr/>
        </p:nvSpPr>
        <p:spPr>
          <a:xfrm>
            <a:off x="5148412" y="3766528"/>
            <a:ext cx="2561643" cy="641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5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indent="0" algn="r"/>
            <a:r>
              <a:rPr lang="ru-RU" sz="12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Принял:</a:t>
            </a:r>
          </a:p>
          <a:p>
            <a:pPr marL="0" indent="0" algn="r"/>
            <a:r>
              <a:rPr lang="ru-RU" sz="12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доцент кафедры ИСПИ,</a:t>
            </a:r>
          </a:p>
          <a:p>
            <a:pPr marL="0" indent="0" algn="r"/>
            <a:r>
              <a:rPr lang="ru-RU" sz="12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Вершинин В. В.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BE5D9DA6-82E4-4082-BD55-43DEC343CAEF}"/>
              </a:ext>
            </a:extLst>
          </p:cNvPr>
          <p:cNvSpPr txBox="1">
            <a:spLocks/>
          </p:cNvSpPr>
          <p:nvPr/>
        </p:nvSpPr>
        <p:spPr>
          <a:xfrm>
            <a:off x="7052306" y="4691500"/>
            <a:ext cx="657749" cy="3913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b="1" dirty="0">
                <a:solidFill>
                  <a:schemeClr val="bg2">
                    <a:lumMod val="50000"/>
                  </a:schemeClr>
                </a:solidFill>
                <a:latin typeface="+mj-lt"/>
                <a:cs typeface="Arial" panose="020B0604020202020204" pitchFamily="34" charset="0"/>
              </a:rPr>
              <a:t>2025</a:t>
            </a:r>
            <a:endParaRPr lang="ru-RU" sz="1200" b="1" dirty="0">
              <a:solidFill>
                <a:schemeClr val="bg2">
                  <a:lumMod val="50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3D1115-6894-45D7-BFC0-E502CB8C05A7}"/>
              </a:ext>
            </a:extLst>
          </p:cNvPr>
          <p:cNvSpPr txBox="1"/>
          <p:nvPr/>
        </p:nvSpPr>
        <p:spPr>
          <a:xfrm>
            <a:off x="713225" y="632840"/>
            <a:ext cx="699683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900" cap="none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«Владимирский государственный университет имени Александра Григорьевича и Николая Григорьевича Столетовых»</a:t>
            </a:r>
            <a:endParaRPr lang="ru-RU" sz="9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7"/>
          <p:cNvSpPr txBox="1">
            <a:spLocks noGrp="1"/>
          </p:cNvSpPr>
          <p:nvPr>
            <p:ph type="title"/>
          </p:nvPr>
        </p:nvSpPr>
        <p:spPr>
          <a:xfrm>
            <a:off x="1192196" y="433965"/>
            <a:ext cx="7186624" cy="6674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+mj-lt"/>
              </a:rPr>
              <a:t>Диаграмма состояний сущности «Заказ»</a:t>
            </a:r>
            <a:endParaRPr sz="2800" dirty="0">
              <a:latin typeface="+mj-lt"/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40801DB6-9AF9-41C9-90DF-AAA179913351}"/>
              </a:ext>
            </a:extLst>
          </p:cNvPr>
          <p:cNvGrpSpPr/>
          <p:nvPr/>
        </p:nvGrpSpPr>
        <p:grpSpPr>
          <a:xfrm>
            <a:off x="8368146" y="4654435"/>
            <a:ext cx="394854" cy="394854"/>
            <a:chOff x="8520546" y="4585855"/>
            <a:chExt cx="394854" cy="394854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F4DDEF1-B808-40D1-9D5C-97DC68EF1735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B6B4B2C-2601-473E-BE39-E2D6D56F0367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10</a:t>
              </a: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59B6581-995F-4E62-BEA7-D8AD03879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3154" y="1203968"/>
            <a:ext cx="2877691" cy="384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10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7"/>
          <p:cNvSpPr txBox="1">
            <a:spLocks noGrp="1"/>
          </p:cNvSpPr>
          <p:nvPr>
            <p:ph type="title"/>
          </p:nvPr>
        </p:nvSpPr>
        <p:spPr>
          <a:xfrm>
            <a:off x="1192196" y="433965"/>
            <a:ext cx="7175950" cy="6674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Схема архитектуры приложения</a:t>
            </a:r>
            <a:endParaRPr dirty="0">
              <a:latin typeface="+mj-l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51C9E3-901B-4CB3-A7C4-F189267E36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82388" y="1165055"/>
            <a:ext cx="5579222" cy="3883179"/>
          </a:xfrm>
          <a:prstGeom prst="rect">
            <a:avLst/>
          </a:prstGeom>
        </p:spPr>
      </p:pic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F77FF4F-225B-42FB-AF8A-CF739DB2A35A}"/>
              </a:ext>
            </a:extLst>
          </p:cNvPr>
          <p:cNvGrpSpPr/>
          <p:nvPr/>
        </p:nvGrpSpPr>
        <p:grpSpPr>
          <a:xfrm>
            <a:off x="8368146" y="4654435"/>
            <a:ext cx="394854" cy="394854"/>
            <a:chOff x="8520546" y="4585855"/>
            <a:chExt cx="394854" cy="394854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9199AE09-63AA-4A55-A43F-518F6784D3C7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88B58FC-A934-4FA0-9A54-E42EA2E0F6FD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11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3365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7"/>
          <p:cNvSpPr txBox="1">
            <a:spLocks noGrp="1"/>
          </p:cNvSpPr>
          <p:nvPr>
            <p:ph type="title"/>
          </p:nvPr>
        </p:nvSpPr>
        <p:spPr>
          <a:xfrm>
            <a:off x="1322174" y="448191"/>
            <a:ext cx="7045972" cy="6674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Схема архитектуры </a:t>
            </a:r>
            <a:r>
              <a:rPr lang="ru-RU" dirty="0" err="1">
                <a:latin typeface="+mj-lt"/>
              </a:rPr>
              <a:t>микросервиса</a:t>
            </a:r>
            <a:endParaRPr dirty="0">
              <a:latin typeface="+mj-l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48379A9-F079-4299-B785-5EB565F284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lumMod val="20000"/>
                <a:lumOff val="80000"/>
                <a:tint val="45000"/>
                <a:satMod val="400000"/>
              </a:schemeClr>
            </a:duotone>
          </a:blip>
          <a:srcRect l="2233" t="5207" r="1069" b="4275"/>
          <a:stretch/>
        </p:blipFill>
        <p:spPr>
          <a:xfrm>
            <a:off x="1032164" y="1176623"/>
            <a:ext cx="7339628" cy="3714029"/>
          </a:xfrm>
          <a:prstGeom prst="rect">
            <a:avLst/>
          </a:prstGeom>
        </p:spPr>
      </p:pic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FD5D77E2-A130-4B43-8416-01A1F12FA157}"/>
              </a:ext>
            </a:extLst>
          </p:cNvPr>
          <p:cNvGrpSpPr/>
          <p:nvPr/>
        </p:nvGrpSpPr>
        <p:grpSpPr>
          <a:xfrm>
            <a:off x="8368146" y="4654435"/>
            <a:ext cx="394854" cy="394854"/>
            <a:chOff x="8520546" y="4585855"/>
            <a:chExt cx="394854" cy="394854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1C43780A-696A-4CA9-93DD-351DDAFBF431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F0E02D1-8961-4E16-99A5-CB55E13295AC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1</a:t>
              </a:r>
              <a:r>
                <a:rPr lang="en-US" dirty="0">
                  <a:solidFill>
                    <a:schemeClr val="bg1"/>
                  </a:solidFill>
                </a:rPr>
                <a:t>2</a:t>
              </a:r>
              <a:endParaRPr lang="ru-RU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543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50"/>
          <p:cNvGrpSpPr/>
          <p:nvPr/>
        </p:nvGrpSpPr>
        <p:grpSpPr>
          <a:xfrm>
            <a:off x="6670200" y="0"/>
            <a:ext cx="2473800" cy="4131000"/>
            <a:chOff x="6670200" y="0"/>
            <a:chExt cx="2473800" cy="4131000"/>
          </a:xfrm>
        </p:grpSpPr>
        <p:sp>
          <p:nvSpPr>
            <p:cNvPr id="398" name="Google Shape;398;p50"/>
            <p:cNvSpPr/>
            <p:nvPr/>
          </p:nvSpPr>
          <p:spPr>
            <a:xfrm flipH="1">
              <a:off x="6670200" y="1012500"/>
              <a:ext cx="2473800" cy="870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9" name="Google Shape;399;p50"/>
            <p:cNvCxnSpPr/>
            <p:nvPr/>
          </p:nvCxnSpPr>
          <p:spPr>
            <a:xfrm rot="10800000">
              <a:off x="8432750" y="0"/>
              <a:ext cx="0" cy="4131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00" name="Google Shape;400;p50"/>
          <p:cNvSpPr txBox="1">
            <a:spLocks noGrp="1"/>
          </p:cNvSpPr>
          <p:nvPr>
            <p:ph type="title"/>
          </p:nvPr>
        </p:nvSpPr>
        <p:spPr>
          <a:xfrm flipH="1">
            <a:off x="997528" y="2036300"/>
            <a:ext cx="6634397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Разработка прототипа программной системы</a:t>
            </a:r>
            <a:endParaRPr dirty="0"/>
          </a:p>
        </p:txBody>
      </p:sp>
      <p:sp>
        <p:nvSpPr>
          <p:cNvPr id="401" name="Google Shape;401;p50"/>
          <p:cNvSpPr txBox="1">
            <a:spLocks noGrp="1"/>
          </p:cNvSpPr>
          <p:nvPr>
            <p:ph type="title" idx="2"/>
          </p:nvPr>
        </p:nvSpPr>
        <p:spPr>
          <a:xfrm flipH="1">
            <a:off x="6555825" y="1012500"/>
            <a:ext cx="1076100" cy="8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49"/>
          <p:cNvGrpSpPr/>
          <p:nvPr/>
        </p:nvGrpSpPr>
        <p:grpSpPr>
          <a:xfrm>
            <a:off x="-792480" y="1417320"/>
            <a:ext cx="4870800" cy="3726180"/>
            <a:chOff x="0" y="1659613"/>
            <a:chExt cx="4870800" cy="3456000"/>
          </a:xfrm>
        </p:grpSpPr>
        <p:sp>
          <p:nvSpPr>
            <p:cNvPr id="364" name="Google Shape;364;p49"/>
            <p:cNvSpPr/>
            <p:nvPr/>
          </p:nvSpPr>
          <p:spPr>
            <a:xfrm>
              <a:off x="2255351" y="1659613"/>
              <a:ext cx="852900" cy="3456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365" name="Google Shape;365;p49"/>
            <p:cNvCxnSpPr/>
            <p:nvPr/>
          </p:nvCxnSpPr>
          <p:spPr>
            <a:xfrm rot="10800000">
              <a:off x="0" y="4876025"/>
              <a:ext cx="4870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66" name="Google Shape;366;p49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Авторизация и аутентификация</a:t>
            </a:r>
            <a:endParaRPr dirty="0"/>
          </a:p>
        </p:txBody>
      </p: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0BEF676B-D914-40B9-9CB2-E272F8E4C527}"/>
              </a:ext>
            </a:extLst>
          </p:cNvPr>
          <p:cNvGrpSpPr/>
          <p:nvPr/>
        </p:nvGrpSpPr>
        <p:grpSpPr>
          <a:xfrm>
            <a:off x="8368146" y="4585855"/>
            <a:ext cx="394854" cy="394854"/>
            <a:chOff x="8520546" y="4585855"/>
            <a:chExt cx="394854" cy="394854"/>
          </a:xfrm>
        </p:grpSpPr>
        <p:sp>
          <p:nvSpPr>
            <p:cNvPr id="33" name="Прямоугольник 32">
              <a:extLst>
                <a:ext uri="{FF2B5EF4-FFF2-40B4-BE49-F238E27FC236}">
                  <a16:creationId xmlns:a16="http://schemas.microsoft.com/office/drawing/2014/main" id="{ABEA1809-B058-4C5C-B983-54A440A7AB30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1622416-28BB-4C53-9103-580652A54FBB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14</a:t>
              </a:r>
            </a:p>
          </p:txBody>
        </p:sp>
      </p:grpSp>
      <p:sp>
        <p:nvSpPr>
          <p:cNvPr id="9" name="Подзаголовок 8">
            <a:extLst>
              <a:ext uri="{FF2B5EF4-FFF2-40B4-BE49-F238E27FC236}">
                <a16:creationId xmlns:a16="http://schemas.microsoft.com/office/drawing/2014/main" id="{FD4E763D-8B65-4FE7-8EB9-CA0F893A67E6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3150063" y="1621568"/>
            <a:ext cx="4348765" cy="881203"/>
          </a:xfrm>
        </p:spPr>
        <p:txBody>
          <a:bodyPr/>
          <a:lstStyle/>
          <a:p>
            <a:pPr marL="0" indent="0" algn="ctr"/>
            <a:r>
              <a:rPr lang="ru-RU" dirty="0">
                <a:solidFill>
                  <a:srgbClr val="0F1115"/>
                </a:solidFill>
                <a:latin typeface="+mj-lt"/>
              </a:rPr>
              <a:t>Реализация была сделана</a:t>
            </a:r>
            <a:r>
              <a:rPr lang="ru-RU" i="0" dirty="0">
                <a:solidFill>
                  <a:srgbClr val="0F1115"/>
                </a:solidFill>
                <a:effectLst/>
                <a:latin typeface="+mj-lt"/>
              </a:rPr>
              <a:t> на основе JWT</a:t>
            </a:r>
            <a:r>
              <a:rPr lang="en-US" i="0" dirty="0">
                <a:solidFill>
                  <a:srgbClr val="0F1115"/>
                </a:solidFill>
                <a:effectLst/>
                <a:latin typeface="+mj-lt"/>
              </a:rPr>
              <a:t> </a:t>
            </a:r>
            <a:r>
              <a:rPr lang="ru-RU" i="0" dirty="0">
                <a:solidFill>
                  <a:srgbClr val="0F1115"/>
                </a:solidFill>
                <a:effectLst/>
                <a:latin typeface="+mj-lt"/>
              </a:rPr>
              <a:t>токенов с применением </a:t>
            </a:r>
            <a:r>
              <a:rPr lang="ru-RU" dirty="0">
                <a:solidFill>
                  <a:srgbClr val="0F1115"/>
                </a:solidFill>
                <a:latin typeface="+mj-lt"/>
              </a:rPr>
              <a:t>дополнительного пакета </a:t>
            </a:r>
            <a:r>
              <a:rPr lang="en-US" dirty="0" err="1">
                <a:solidFill>
                  <a:srgbClr val="0F1115"/>
                </a:solidFill>
                <a:latin typeface="+mj-lt"/>
              </a:rPr>
              <a:t>Microsoft.AspNetCore.Authentication</a:t>
            </a:r>
            <a:r>
              <a:rPr lang="en-US" dirty="0">
                <a:solidFill>
                  <a:srgbClr val="0F1115"/>
                </a:solidFill>
                <a:latin typeface="+mj-lt"/>
              </a:rPr>
              <a:t>.</a:t>
            </a:r>
            <a:r>
              <a:rPr lang="ru-RU" i="0" dirty="0">
                <a:solidFill>
                  <a:srgbClr val="0F1115"/>
                </a:solidFill>
                <a:effectLst/>
                <a:latin typeface="+mj-lt"/>
              </a:rPr>
              <a:t>J</a:t>
            </a:r>
            <a:r>
              <a:rPr lang="en-US" i="0" dirty="0" err="1">
                <a:solidFill>
                  <a:srgbClr val="0F1115"/>
                </a:solidFill>
                <a:effectLst/>
                <a:latin typeface="+mj-lt"/>
              </a:rPr>
              <a:t>wt</a:t>
            </a:r>
            <a:r>
              <a:rPr lang="ru-RU" i="0" dirty="0" err="1">
                <a:solidFill>
                  <a:srgbClr val="0F1115"/>
                </a:solidFill>
                <a:effectLst/>
                <a:latin typeface="+mj-lt"/>
              </a:rPr>
              <a:t>Bearer</a:t>
            </a:r>
            <a:endParaRPr lang="ru-RU" dirty="0">
              <a:latin typeface="+mj-lt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100F161-AE88-483A-BFE9-162C1BEA72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150064" y="2715103"/>
            <a:ext cx="4348765" cy="195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4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9"/>
          <p:cNvSpPr txBox="1">
            <a:spLocks noGrp="1"/>
          </p:cNvSpPr>
          <p:nvPr>
            <p:ph type="title"/>
          </p:nvPr>
        </p:nvSpPr>
        <p:spPr>
          <a:xfrm>
            <a:off x="713223" y="325111"/>
            <a:ext cx="2789700" cy="10949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+mj-lt"/>
              </a:rPr>
              <a:t>Микросервис</a:t>
            </a:r>
            <a:r>
              <a:rPr lang="ru-RU" dirty="0">
                <a:latin typeface="+mj-lt"/>
              </a:rPr>
              <a:t> «</a:t>
            </a:r>
            <a:r>
              <a:rPr lang="en-US" dirty="0" err="1">
                <a:latin typeface="+mj-lt"/>
              </a:rPr>
              <a:t>CatalogAPI</a:t>
            </a:r>
            <a:r>
              <a:rPr lang="ru-RU" dirty="0">
                <a:latin typeface="+mj-lt"/>
              </a:rPr>
              <a:t>»</a:t>
            </a:r>
            <a:endParaRPr dirty="0">
              <a:latin typeface="+mj-lt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3EF4DD0C-2954-4CEC-9937-141C3660ABBF}"/>
              </a:ext>
            </a:extLst>
          </p:cNvPr>
          <p:cNvGrpSpPr/>
          <p:nvPr/>
        </p:nvGrpSpPr>
        <p:grpSpPr>
          <a:xfrm>
            <a:off x="8573886" y="4585855"/>
            <a:ext cx="394854" cy="394854"/>
            <a:chOff x="8520546" y="4585855"/>
            <a:chExt cx="394854" cy="394854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AD614685-DFF9-4A12-8AFC-B586CBCB76D3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8AF0576-D01E-44D2-A08B-5AB7A9A2507A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15</a:t>
              </a:r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C13691A-8955-4182-87C7-CDB5BC1D0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189" y="1164588"/>
            <a:ext cx="5003240" cy="2814323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</p:pic>
      <p:sp>
        <p:nvSpPr>
          <p:cNvPr id="10" name="Google Shape;567;p59">
            <a:extLst>
              <a:ext uri="{FF2B5EF4-FFF2-40B4-BE49-F238E27FC236}">
                <a16:creationId xmlns:a16="http://schemas.microsoft.com/office/drawing/2014/main" id="{FA6292B7-7F15-4498-B38D-D48505C57A6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70808" y="1420091"/>
            <a:ext cx="3474530" cy="33629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tabLst/>
              <a:defRPr/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Отвечает за управление ассортиментом товаров и их характеристиками</a:t>
            </a:r>
          </a:p>
          <a:p>
            <a:pPr marL="457200" marR="0" lvl="0" indent="-3175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Commissioner"/>
              <a:buChar char="■"/>
              <a:tabLst/>
              <a:defRPr/>
            </a:pPr>
            <a:r>
              <a:rPr lang="en-US" sz="1200" dirty="0" err="1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ProductService</a:t>
            </a:r>
            <a:r>
              <a:rPr lang="en-US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–</a:t>
            </a:r>
            <a:r>
              <a:rPr lang="ru-RU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управление товарами</a:t>
            </a: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;</a:t>
            </a:r>
          </a:p>
          <a:p>
            <a:pPr marL="457200" marR="0" lvl="0" indent="-3175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Commissioner"/>
              <a:buChar char="■"/>
              <a:tabLst/>
              <a:defRPr/>
            </a:pP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ProductTypeService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 –</a:t>
            </a: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 работа с категориями и типами товаров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;</a:t>
            </a:r>
          </a:p>
          <a:p>
            <a:pPr marL="457200" marR="0" lvl="0" indent="-3175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Commissioner"/>
              <a:buChar char="■"/>
              <a:tabLst/>
              <a:defRPr/>
            </a:pPr>
            <a:r>
              <a:rPr lang="en-US" sz="1200" dirty="0" err="1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AttributeService</a:t>
            </a:r>
            <a:r>
              <a:rPr lang="en-US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</a:t>
            </a:r>
            <a:r>
              <a:rPr lang="ru-RU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и </a:t>
            </a:r>
            <a:r>
              <a:rPr lang="en-US" sz="1200" dirty="0" err="1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AttributeGroupService</a:t>
            </a:r>
            <a:r>
              <a:rPr lang="ru-RU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– система характеристик (группы и отдельные атрибуты)</a:t>
            </a:r>
            <a:endParaRPr lang="en-US" sz="1200" dirty="0">
              <a:solidFill>
                <a:srgbClr val="F9F9F9">
                  <a:lumMod val="25000"/>
                </a:srgbClr>
              </a:solidFill>
              <a:latin typeface="Arial"/>
              <a:cs typeface="Arial" panose="020B0604020202020204" pitchFamily="34" charset="0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Commissioner"/>
              <a:buChar char="■"/>
              <a:tabLst/>
              <a:defRPr/>
            </a:pP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MeasurmentUnitService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 –</a:t>
            </a: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 справочник единиц измерения (ватты, люмены, сантиметры, …)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9F9F9">
                  <a:lumMod val="25000"/>
                </a:srgbClr>
              </a:solidFill>
              <a:effectLst/>
              <a:uLnTx/>
              <a:uFillTx/>
              <a:latin typeface="Arial"/>
              <a:cs typeface="Arial" panose="020B0604020202020204" pitchFamily="34" charset="0"/>
              <a:sym typeface="Commissione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9"/>
          <p:cNvSpPr txBox="1">
            <a:spLocks noGrp="1"/>
          </p:cNvSpPr>
          <p:nvPr>
            <p:ph type="title"/>
          </p:nvPr>
        </p:nvSpPr>
        <p:spPr>
          <a:xfrm>
            <a:off x="713224" y="479269"/>
            <a:ext cx="2789700" cy="10949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+mj-lt"/>
              </a:rPr>
              <a:t>Микросервис</a:t>
            </a:r>
            <a:r>
              <a:rPr lang="ru-RU" dirty="0">
                <a:latin typeface="+mj-lt"/>
              </a:rPr>
              <a:t> «</a:t>
            </a:r>
            <a:r>
              <a:rPr lang="en-US" dirty="0" err="1">
                <a:latin typeface="+mj-lt"/>
              </a:rPr>
              <a:t>UserAPI</a:t>
            </a:r>
            <a:r>
              <a:rPr lang="ru-RU" dirty="0">
                <a:latin typeface="+mj-lt"/>
              </a:rPr>
              <a:t>»</a:t>
            </a:r>
            <a:endParaRPr dirty="0">
              <a:latin typeface="+mj-lt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1C6E62FF-76E4-4F0B-9F96-A2C9CF22F3B0}"/>
              </a:ext>
            </a:extLst>
          </p:cNvPr>
          <p:cNvGrpSpPr/>
          <p:nvPr/>
        </p:nvGrpSpPr>
        <p:grpSpPr>
          <a:xfrm>
            <a:off x="8573886" y="4585855"/>
            <a:ext cx="394854" cy="394854"/>
            <a:chOff x="8520546" y="4585855"/>
            <a:chExt cx="394854" cy="394854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5BFEDB4D-49C2-44E0-B73E-CB00504EEB55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FB79BFC-5D9C-4F5B-9C6A-C12698A0BA41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16</a:t>
              </a:r>
            </a:p>
          </p:txBody>
        </p:sp>
      </p:grp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E65B749-C026-4C08-9542-9CF161DA6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1140142"/>
            <a:ext cx="5090160" cy="2863215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</p:pic>
      <p:sp>
        <p:nvSpPr>
          <p:cNvPr id="10" name="Google Shape;567;p59">
            <a:extLst>
              <a:ext uri="{FF2B5EF4-FFF2-40B4-BE49-F238E27FC236}">
                <a16:creationId xmlns:a16="http://schemas.microsoft.com/office/drawing/2014/main" id="{5B401DDE-E7D2-4A6C-8E41-EB471019E8E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7871" y="1692013"/>
            <a:ext cx="3320405" cy="33629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marR="0" lvl="0" indent="0" algn="ctr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tabLst/>
              <a:defRPr/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Отвечает за управление пользователями и авторизацию в системе</a:t>
            </a:r>
          </a:p>
          <a:p>
            <a:pPr>
              <a:spcBef>
                <a:spcPts val="1000"/>
              </a:spcBef>
              <a:buClr>
                <a:srgbClr val="DDDDDD"/>
              </a:buClr>
              <a:buFont typeface="Commissioner"/>
              <a:buChar char="■"/>
              <a:defRPr/>
            </a:pPr>
            <a:r>
              <a:rPr lang="en-US" sz="1200" dirty="0" err="1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AuthService</a:t>
            </a:r>
            <a:r>
              <a:rPr lang="en-US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– </a:t>
            </a:r>
            <a:r>
              <a:rPr lang="ru-RU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авторизация и аутентификация (регистрация, вход, выход, работа с токенами)</a:t>
            </a: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;</a:t>
            </a:r>
          </a:p>
          <a:p>
            <a:pPr>
              <a:spcBef>
                <a:spcPts val="1000"/>
              </a:spcBef>
              <a:buClr>
                <a:srgbClr val="DDDDDD"/>
              </a:buClr>
              <a:buFont typeface="Commissioner"/>
              <a:buChar char="■"/>
              <a:defRPr/>
            </a:pPr>
            <a:r>
              <a:rPr lang="en-US" sz="1200" dirty="0" err="1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UserService</a:t>
            </a:r>
            <a:r>
              <a:rPr lang="ru-RU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– управление профилями пользователей;</a:t>
            </a:r>
            <a:endParaRPr lang="en-US" sz="1200" dirty="0">
              <a:solidFill>
                <a:srgbClr val="F9F9F9">
                  <a:lumMod val="25000"/>
                </a:srgbClr>
              </a:solidFill>
              <a:latin typeface="Arial"/>
              <a:cs typeface="Arial" panose="020B0604020202020204" pitchFamily="34" charset="0"/>
            </a:endParaRPr>
          </a:p>
          <a:p>
            <a:pPr>
              <a:spcBef>
                <a:spcPts val="1000"/>
              </a:spcBef>
              <a:buClr>
                <a:srgbClr val="DDDDDD"/>
              </a:buClr>
              <a:buFont typeface="Commissioner"/>
              <a:buChar char="■"/>
              <a:defRPr/>
            </a:pP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FavouritesService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 – </a:t>
            </a: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управление персональным списком «Избранное»</a:t>
            </a:r>
          </a:p>
          <a:p>
            <a:pPr marL="457200" marR="0" lvl="0" indent="-3175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Commissioner"/>
              <a:buChar char="■"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9F9F9">
                  <a:lumMod val="25000"/>
                </a:srgbClr>
              </a:solidFill>
              <a:effectLst/>
              <a:uLnTx/>
              <a:uFillTx/>
              <a:latin typeface="Arial"/>
              <a:cs typeface="Arial" panose="020B0604020202020204" pitchFamily="34" charset="0"/>
              <a:sym typeface="Commissioner"/>
            </a:endParaRPr>
          </a:p>
        </p:txBody>
      </p:sp>
    </p:spTree>
    <p:extLst>
      <p:ext uri="{BB962C8B-B14F-4D97-AF65-F5344CB8AC3E}">
        <p14:creationId xmlns:p14="http://schemas.microsoft.com/office/powerpoint/2010/main" val="338010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9"/>
          <p:cNvSpPr txBox="1">
            <a:spLocks noGrp="1"/>
          </p:cNvSpPr>
          <p:nvPr>
            <p:ph type="title"/>
          </p:nvPr>
        </p:nvSpPr>
        <p:spPr>
          <a:xfrm>
            <a:off x="713222" y="325111"/>
            <a:ext cx="2789700" cy="10949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+mj-lt"/>
              </a:rPr>
              <a:t>Микросервис</a:t>
            </a:r>
            <a:r>
              <a:rPr lang="ru-RU" dirty="0">
                <a:latin typeface="+mj-lt"/>
              </a:rPr>
              <a:t> «</a:t>
            </a:r>
            <a:r>
              <a:rPr lang="en-US" dirty="0" err="1">
                <a:latin typeface="+mj-lt"/>
              </a:rPr>
              <a:t>OrderAPI</a:t>
            </a:r>
            <a:r>
              <a:rPr lang="ru-RU" dirty="0">
                <a:latin typeface="+mj-lt"/>
              </a:rPr>
              <a:t>»</a:t>
            </a:r>
            <a:endParaRPr dirty="0">
              <a:latin typeface="+mj-lt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FDA0F96-4DEB-4244-B479-615A155E9CC5}"/>
              </a:ext>
            </a:extLst>
          </p:cNvPr>
          <p:cNvGrpSpPr/>
          <p:nvPr/>
        </p:nvGrpSpPr>
        <p:grpSpPr>
          <a:xfrm>
            <a:off x="8573886" y="4585855"/>
            <a:ext cx="394854" cy="394854"/>
            <a:chOff x="8520546" y="4585855"/>
            <a:chExt cx="394854" cy="394854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918E8BCD-94FE-4CBC-8F6B-B8FAD6623471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A76B4B-D4F8-42C9-9F63-95E9CD88AD1E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17</a:t>
              </a:r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839490-E630-4E33-A571-25E8CF0B5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544" y="1137584"/>
            <a:ext cx="5099255" cy="2868331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</p:pic>
      <p:sp>
        <p:nvSpPr>
          <p:cNvPr id="14" name="Google Shape;567;p59">
            <a:extLst>
              <a:ext uri="{FF2B5EF4-FFF2-40B4-BE49-F238E27FC236}">
                <a16:creationId xmlns:a16="http://schemas.microsoft.com/office/drawing/2014/main" id="{D2FCCB8E-1A56-4F18-AD17-D732F8834BD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7869" y="1364672"/>
            <a:ext cx="3320405" cy="33629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marR="0" lvl="0" indent="0" algn="ctr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tabLst/>
              <a:defRPr/>
            </a:pP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Отвечает за полный цикл обработки заказов клиентов</a:t>
            </a:r>
          </a:p>
          <a:p>
            <a:pPr>
              <a:spcBef>
                <a:spcPts val="1000"/>
              </a:spcBef>
              <a:buClr>
                <a:srgbClr val="DDDDDD"/>
              </a:buClr>
              <a:buFont typeface="Commissioner"/>
              <a:buChar char="■"/>
              <a:defRPr/>
            </a:pPr>
            <a:r>
              <a:rPr lang="en-US" sz="1200" dirty="0" err="1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OrderService</a:t>
            </a:r>
            <a:r>
              <a:rPr lang="en-US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– </a:t>
            </a:r>
            <a:r>
              <a:rPr lang="ru-RU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управление жизненным циклом заказа</a:t>
            </a: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;</a:t>
            </a:r>
          </a:p>
          <a:p>
            <a:pPr>
              <a:spcBef>
                <a:spcPts val="1000"/>
              </a:spcBef>
              <a:buClr>
                <a:srgbClr val="DDDDDD"/>
              </a:buClr>
              <a:buFont typeface="Commissioner"/>
              <a:buChar char="■"/>
              <a:defRPr/>
            </a:pPr>
            <a:r>
              <a:rPr lang="en-US" sz="1200" dirty="0" err="1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OrderProductService</a:t>
            </a:r>
            <a:r>
              <a:rPr lang="ru-RU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– работа с товарами в рамках заказа;</a:t>
            </a:r>
            <a:endParaRPr lang="en-US" sz="1200" dirty="0">
              <a:solidFill>
                <a:srgbClr val="F9F9F9">
                  <a:lumMod val="25000"/>
                </a:srgbClr>
              </a:solidFill>
              <a:latin typeface="Arial"/>
              <a:cs typeface="Arial" panose="020B0604020202020204" pitchFamily="34" charset="0"/>
            </a:endParaRPr>
          </a:p>
          <a:p>
            <a:pPr>
              <a:spcBef>
                <a:spcPts val="1000"/>
              </a:spcBef>
              <a:buClr>
                <a:srgbClr val="DDDDDD"/>
              </a:buClr>
              <a:buFont typeface="Commissioner"/>
              <a:buChar char="■"/>
              <a:defRPr/>
            </a:pP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StatusService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 – </a:t>
            </a:r>
            <a:r>
              <a:rPr kumimoji="0" lang="ru-RU" sz="12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работа со статусами заказа («Оформлен», «В сборке», ..);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9F9F9">
                  <a:lumMod val="25000"/>
                </a:srgbClr>
              </a:solidFill>
              <a:effectLst/>
              <a:uLnTx/>
              <a:uFillTx/>
              <a:latin typeface="Arial"/>
              <a:cs typeface="Arial" panose="020B0604020202020204" pitchFamily="34" charset="0"/>
              <a:sym typeface="Commissioner"/>
            </a:endParaRPr>
          </a:p>
          <a:p>
            <a:pPr>
              <a:spcBef>
                <a:spcPts val="1000"/>
              </a:spcBef>
              <a:buClr>
                <a:srgbClr val="DDDDDD"/>
              </a:buClr>
              <a:buFont typeface="Commissioner"/>
              <a:buChar char="■"/>
              <a:defRPr/>
            </a:pPr>
            <a:r>
              <a:rPr lang="en-US" sz="1200" dirty="0" err="1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DeliveryTypeService</a:t>
            </a:r>
            <a:r>
              <a:rPr lang="en-US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–</a:t>
            </a:r>
            <a:r>
              <a:rPr lang="ru-RU" sz="12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 управление способами доставки заказа («Самовывоз», «Курьер», …)</a:t>
            </a: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srgbClr val="F9F9F9">
                  <a:lumMod val="25000"/>
                </a:srgbClr>
              </a:solidFill>
              <a:effectLst/>
              <a:uLnTx/>
              <a:uFillTx/>
              <a:latin typeface="Arial"/>
              <a:cs typeface="Arial" panose="020B0604020202020204" pitchFamily="34" charset="0"/>
              <a:sym typeface="Commissioner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Commissioner"/>
              <a:buChar char="■"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9F9F9">
                  <a:lumMod val="25000"/>
                </a:srgbClr>
              </a:solidFill>
              <a:effectLst/>
              <a:uLnTx/>
              <a:uFillTx/>
              <a:latin typeface="Arial"/>
              <a:cs typeface="Arial" panose="020B0604020202020204" pitchFamily="34" charset="0"/>
              <a:sym typeface="Commissioner"/>
            </a:endParaRPr>
          </a:p>
        </p:txBody>
      </p:sp>
    </p:spTree>
    <p:extLst>
      <p:ext uri="{BB962C8B-B14F-4D97-AF65-F5344CB8AC3E}">
        <p14:creationId xmlns:p14="http://schemas.microsoft.com/office/powerpoint/2010/main" val="145607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9"/>
          <p:cNvSpPr txBox="1">
            <a:spLocks noGrp="1"/>
          </p:cNvSpPr>
          <p:nvPr>
            <p:ph type="title"/>
          </p:nvPr>
        </p:nvSpPr>
        <p:spPr>
          <a:xfrm>
            <a:off x="713224" y="325111"/>
            <a:ext cx="2789700" cy="10949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+mj-lt"/>
              </a:rPr>
              <a:t>Микросервис</a:t>
            </a:r>
            <a:r>
              <a:rPr lang="ru-RU" dirty="0">
                <a:latin typeface="+mj-lt"/>
              </a:rPr>
              <a:t> «</a:t>
            </a:r>
            <a:r>
              <a:rPr lang="en-US" dirty="0" err="1">
                <a:latin typeface="+mj-lt"/>
              </a:rPr>
              <a:t>ReviewAPI</a:t>
            </a:r>
            <a:r>
              <a:rPr lang="ru-RU" dirty="0">
                <a:latin typeface="+mj-lt"/>
              </a:rPr>
              <a:t>»</a:t>
            </a:r>
            <a:endParaRPr dirty="0">
              <a:latin typeface="+mj-lt"/>
            </a:endParaRPr>
          </a:p>
        </p:txBody>
      </p:sp>
      <p:sp>
        <p:nvSpPr>
          <p:cNvPr id="567" name="Google Shape;567;p59"/>
          <p:cNvSpPr txBox="1">
            <a:spLocks noGrp="1"/>
          </p:cNvSpPr>
          <p:nvPr>
            <p:ph type="subTitle" idx="1"/>
          </p:nvPr>
        </p:nvSpPr>
        <p:spPr>
          <a:xfrm>
            <a:off x="487870" y="1572491"/>
            <a:ext cx="3240407" cy="32458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tabLst/>
              <a:defRPr/>
            </a:pPr>
            <a:r>
              <a:rPr kumimoji="0" lang="ru-RU" sz="13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Отвечает за управление отзывами пользователей о товарах</a:t>
            </a:r>
          </a:p>
          <a:p>
            <a:pPr marL="457200" marR="0" lvl="0" indent="-3175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Commissioner"/>
              <a:buChar char="■"/>
              <a:tabLst/>
              <a:defRPr/>
            </a:pPr>
            <a:r>
              <a:rPr lang="ru-RU" sz="1300" dirty="0">
                <a:solidFill>
                  <a:srgbClr val="F9F9F9">
                    <a:lumMod val="25000"/>
                  </a:srgbClr>
                </a:solidFill>
                <a:latin typeface="Arial"/>
                <a:cs typeface="Arial" panose="020B0604020202020204" pitchFamily="34" charset="0"/>
              </a:rPr>
              <a:t>О</a:t>
            </a:r>
            <a:r>
              <a:rPr kumimoji="0" lang="ru-RU" sz="13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ставить отзыв можно только на товар из оформленного заказа;</a:t>
            </a:r>
          </a:p>
          <a:p>
            <a:pPr marL="457200" marR="0" lvl="0" indent="-3175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Commissioner"/>
              <a:buChar char="■"/>
              <a:tabLst/>
              <a:defRPr/>
            </a:pPr>
            <a:r>
              <a:rPr kumimoji="0" lang="ru-RU" sz="13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Вся бизнес-логика реализована в одном сервисе </a:t>
            </a:r>
            <a:r>
              <a:rPr kumimoji="0" lang="en-US" sz="1300" b="0" i="0" u="none" strike="noStrike" kern="0" cap="none" spc="0" normalizeH="0" baseline="0" noProof="0" dirty="0" err="1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ReviewService</a:t>
            </a:r>
            <a:r>
              <a:rPr kumimoji="0" lang="ru-RU" sz="1300" b="0" i="0" u="none" strike="noStrike" kern="0" cap="none" spc="0" normalizeH="0" baseline="0" noProof="0" dirty="0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, который при работе взаимодействует с 3-мя другими </a:t>
            </a:r>
            <a:r>
              <a:rPr kumimoji="0" lang="ru-RU" sz="1300" b="0" i="0" u="none" strike="noStrike" kern="0" cap="none" spc="0" normalizeH="0" baseline="0" noProof="0" dirty="0" err="1">
                <a:ln>
                  <a:noFill/>
                </a:ln>
                <a:solidFill>
                  <a:srgbClr val="F9F9F9">
                    <a:lumMod val="25000"/>
                  </a:srgbClr>
                </a:solidFill>
                <a:effectLst/>
                <a:uLnTx/>
                <a:uFillTx/>
                <a:latin typeface="Arial"/>
                <a:cs typeface="Arial" panose="020B0604020202020204" pitchFamily="34" charset="0"/>
                <a:sym typeface="Commissioner"/>
              </a:rPr>
              <a:t>микросервисами</a:t>
            </a:r>
            <a:endParaRPr kumimoji="0" lang="en-US" sz="1300" b="0" i="0" u="none" strike="noStrike" kern="0" cap="none" spc="0" normalizeH="0" baseline="0" noProof="0" dirty="0">
              <a:ln>
                <a:noFill/>
              </a:ln>
              <a:solidFill>
                <a:srgbClr val="F9F9F9">
                  <a:lumMod val="25000"/>
                </a:srgbClr>
              </a:solidFill>
              <a:effectLst/>
              <a:uLnTx/>
              <a:uFillTx/>
              <a:latin typeface="Arial"/>
              <a:cs typeface="Arial" panose="020B0604020202020204" pitchFamily="34" charset="0"/>
              <a:sym typeface="Commissioner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1BA1944-D10D-4D45-9BE0-00080085E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443" y="1139441"/>
            <a:ext cx="5092653" cy="286461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D1268FEF-FFA7-4F6A-8094-182EE934A584}"/>
              </a:ext>
            </a:extLst>
          </p:cNvPr>
          <p:cNvGrpSpPr/>
          <p:nvPr/>
        </p:nvGrpSpPr>
        <p:grpSpPr>
          <a:xfrm>
            <a:off x="8573886" y="4585855"/>
            <a:ext cx="394854" cy="394854"/>
            <a:chOff x="8520546" y="4585855"/>
            <a:chExt cx="394854" cy="394854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E7A182F8-555B-4788-9CC2-EDDF4074C12D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C32F29-80F0-413E-9ADD-CD9E440E7A6F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627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88B53A-DCBD-4E6C-A574-B2EC46FAE4C6}"/>
              </a:ext>
            </a:extLst>
          </p:cNvPr>
          <p:cNvSpPr/>
          <p:nvPr/>
        </p:nvSpPr>
        <p:spPr>
          <a:xfrm>
            <a:off x="8707582" y="914400"/>
            <a:ext cx="318654" cy="42291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9F9F9"/>
              </a:solidFill>
            </a:endParaRPr>
          </a:p>
        </p:txBody>
      </p:sp>
      <p:sp>
        <p:nvSpPr>
          <p:cNvPr id="682" name="Google Shape;682;p67"/>
          <p:cNvSpPr txBox="1">
            <a:spLocks noGrp="1"/>
          </p:cNvSpPr>
          <p:nvPr>
            <p:ph type="title"/>
          </p:nvPr>
        </p:nvSpPr>
        <p:spPr>
          <a:xfrm>
            <a:off x="820274" y="504465"/>
            <a:ext cx="8157471" cy="6674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Отображение страниц</a:t>
            </a:r>
            <a:endParaRPr dirty="0">
              <a:latin typeface="+mj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65CC14-6257-4E04-AB0C-BEB955847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329" y="1275844"/>
            <a:ext cx="4118128" cy="330308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90AD092-4C05-4173-AD1C-446CFC29C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1253" y="1261990"/>
            <a:ext cx="3705656" cy="36979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E8A0F51B-4366-4557-AEAB-C19475E55BC0}"/>
              </a:ext>
            </a:extLst>
          </p:cNvPr>
          <p:cNvGrpSpPr/>
          <p:nvPr/>
        </p:nvGrpSpPr>
        <p:grpSpPr>
          <a:xfrm>
            <a:off x="153093" y="4632266"/>
            <a:ext cx="394854" cy="394854"/>
            <a:chOff x="8520546" y="4585855"/>
            <a:chExt cx="394854" cy="394854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6FF4947B-15B8-4222-990E-FDCF34303DAE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9D700CB-CE75-40F1-8936-D5772184F33F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19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0328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6"/>
          <p:cNvSpPr txBox="1">
            <a:spLocks noGrp="1"/>
          </p:cNvSpPr>
          <p:nvPr>
            <p:ph type="title"/>
          </p:nvPr>
        </p:nvSpPr>
        <p:spPr>
          <a:xfrm>
            <a:off x="1962900" y="656605"/>
            <a:ext cx="5218200" cy="13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Цель проекта</a:t>
            </a:r>
            <a:endParaRPr dirty="0">
              <a:latin typeface="+mj-lt"/>
            </a:endParaRPr>
          </a:p>
        </p:txBody>
      </p:sp>
      <p:sp>
        <p:nvSpPr>
          <p:cNvPr id="345" name="Google Shape;345;p46"/>
          <p:cNvSpPr txBox="1">
            <a:spLocks noGrp="1"/>
          </p:cNvSpPr>
          <p:nvPr>
            <p:ph type="subTitle" idx="1"/>
          </p:nvPr>
        </p:nvSpPr>
        <p:spPr>
          <a:xfrm>
            <a:off x="1302637" y="2132796"/>
            <a:ext cx="6538725" cy="20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dirty="0">
                <a:solidFill>
                  <a:schemeClr val="accent1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</a:rPr>
              <a:t>Разработать и реализовать</a:t>
            </a:r>
            <a:r>
              <a:rPr lang="ru-RU" sz="1400" dirty="0">
                <a:solidFill>
                  <a:schemeClr val="accent1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</a:rPr>
              <a:t> с использованием платформы ASP.NET </a:t>
            </a:r>
            <a:r>
              <a:rPr lang="ru-RU" sz="1400" b="1" dirty="0">
                <a:solidFill>
                  <a:schemeClr val="accent1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</a:rPr>
              <a:t>клиентский модуль прототипа программной системы автоматизации учета торговой деятельности магазина осветительных приборов</a:t>
            </a:r>
            <a:r>
              <a:rPr lang="ru-RU" sz="1400" dirty="0">
                <a:solidFill>
                  <a:schemeClr val="accent1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</a:rPr>
              <a:t>, подразумевающий аутентификацию и авторизацию в системе, работу с каталогом товаров, а также возможность оформления и управления заказами и отзывами</a:t>
            </a:r>
            <a:endParaRPr sz="12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FE6DBF9-7E92-4C4F-90A8-8FDABDD08679}"/>
              </a:ext>
            </a:extLst>
          </p:cNvPr>
          <p:cNvGrpSpPr/>
          <p:nvPr/>
        </p:nvGrpSpPr>
        <p:grpSpPr>
          <a:xfrm>
            <a:off x="8520546" y="4585855"/>
            <a:ext cx="394854" cy="394854"/>
            <a:chOff x="8520546" y="4585855"/>
            <a:chExt cx="394854" cy="394854"/>
          </a:xfrm>
        </p:grpSpPr>
        <p:sp>
          <p:nvSpPr>
            <p:cNvPr id="2" name="Прямоугольник 1">
              <a:extLst>
                <a:ext uri="{FF2B5EF4-FFF2-40B4-BE49-F238E27FC236}">
                  <a16:creationId xmlns:a16="http://schemas.microsoft.com/office/drawing/2014/main" id="{FABCA951-E62D-430A-A517-B3CBB422D2C4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7C27FE5-08D1-49C9-9202-FA868A15E7D6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02</a:t>
              </a:r>
              <a:endParaRPr lang="ru-RU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7"/>
          <p:cNvSpPr txBox="1">
            <a:spLocks noGrp="1"/>
          </p:cNvSpPr>
          <p:nvPr>
            <p:ph type="title"/>
          </p:nvPr>
        </p:nvSpPr>
        <p:spPr>
          <a:xfrm>
            <a:off x="820274" y="504465"/>
            <a:ext cx="8157471" cy="5831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Отображение страниц</a:t>
            </a:r>
            <a:endParaRPr dirty="0">
              <a:latin typeface="+mj-l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61D55FE-3140-44E0-B2B9-B06B775B0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486" y="1248134"/>
            <a:ext cx="3466604" cy="18171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03247-EF0B-4B16-A071-AEF794FA2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487" y="3147435"/>
            <a:ext cx="3475272" cy="18171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272617-7DEB-4AFC-B028-14226FAB89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9008" y="1248134"/>
            <a:ext cx="3411895" cy="181717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B5C78A4-143B-46B0-9051-19A07C2788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6868" y="3147435"/>
            <a:ext cx="3424035" cy="181075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354EBB75-AE78-4605-9A6C-32D0C0B799FA}"/>
              </a:ext>
            </a:extLst>
          </p:cNvPr>
          <p:cNvGrpSpPr/>
          <p:nvPr/>
        </p:nvGrpSpPr>
        <p:grpSpPr>
          <a:xfrm>
            <a:off x="153093" y="4632266"/>
            <a:ext cx="394854" cy="394854"/>
            <a:chOff x="8520546" y="4585855"/>
            <a:chExt cx="394854" cy="394854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145B8A68-7CA4-4027-8138-330E3DFDA61F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53ABBA5-B635-4848-870B-029849FE4E5E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  <a:r>
                <a:rPr lang="ru-RU" dirty="0">
                  <a:solidFill>
                    <a:schemeClr val="bg1"/>
                  </a:solidFill>
                </a:rPr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861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45"/>
          <p:cNvGrpSpPr/>
          <p:nvPr/>
        </p:nvGrpSpPr>
        <p:grpSpPr>
          <a:xfrm>
            <a:off x="0" y="0"/>
            <a:ext cx="2241811" cy="4131000"/>
            <a:chOff x="0" y="0"/>
            <a:chExt cx="2473800" cy="4131000"/>
          </a:xfrm>
        </p:grpSpPr>
        <p:sp>
          <p:nvSpPr>
            <p:cNvPr id="335" name="Google Shape;335;p45"/>
            <p:cNvSpPr/>
            <p:nvPr/>
          </p:nvSpPr>
          <p:spPr>
            <a:xfrm>
              <a:off x="0" y="1012500"/>
              <a:ext cx="2473800" cy="870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6" name="Google Shape;336;p45"/>
            <p:cNvCxnSpPr/>
            <p:nvPr/>
          </p:nvCxnSpPr>
          <p:spPr>
            <a:xfrm rot="10800000">
              <a:off x="711250" y="0"/>
              <a:ext cx="0" cy="4131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7" name="Google Shape;337;p45"/>
          <p:cNvSpPr txBox="1">
            <a:spLocks noGrp="1"/>
          </p:cNvSpPr>
          <p:nvPr>
            <p:ph type="title"/>
          </p:nvPr>
        </p:nvSpPr>
        <p:spPr>
          <a:xfrm>
            <a:off x="1165711" y="2036300"/>
            <a:ext cx="705003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Тестирование прототипа программной системы</a:t>
            </a:r>
            <a:endParaRPr dirty="0"/>
          </a:p>
        </p:txBody>
      </p:sp>
      <p:sp>
        <p:nvSpPr>
          <p:cNvPr id="338" name="Google Shape;338;p45"/>
          <p:cNvSpPr txBox="1">
            <a:spLocks noGrp="1"/>
          </p:cNvSpPr>
          <p:nvPr>
            <p:ph type="title" idx="2"/>
          </p:nvPr>
        </p:nvSpPr>
        <p:spPr>
          <a:xfrm>
            <a:off x="1165711" y="1012500"/>
            <a:ext cx="1076100" cy="8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ru-RU" dirty="0"/>
              <a:t>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718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5"/>
          <p:cNvSpPr txBox="1">
            <a:spLocks noGrp="1"/>
          </p:cNvSpPr>
          <p:nvPr>
            <p:ph type="title"/>
          </p:nvPr>
        </p:nvSpPr>
        <p:spPr>
          <a:xfrm>
            <a:off x="3174514" y="490202"/>
            <a:ext cx="3309825" cy="5973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Postman</a:t>
            </a:r>
            <a:endParaRPr dirty="0">
              <a:latin typeface="+mj-l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37255F5-7637-4673-BE64-9003A2AF3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109" y="1154256"/>
            <a:ext cx="6772636" cy="3809608"/>
          </a:xfrm>
          <a:prstGeom prst="rect">
            <a:avLst/>
          </a:prstGeom>
        </p:spPr>
      </p:pic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C74A6E9-7BA2-4B36-AD02-F6BEFECE20CB}"/>
              </a:ext>
            </a:extLst>
          </p:cNvPr>
          <p:cNvGrpSpPr/>
          <p:nvPr/>
        </p:nvGrpSpPr>
        <p:grpSpPr>
          <a:xfrm>
            <a:off x="153093" y="4632266"/>
            <a:ext cx="394854" cy="394854"/>
            <a:chOff x="8520546" y="4585855"/>
            <a:chExt cx="394854" cy="394854"/>
          </a:xfrm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8F4E835-EE55-4221-BC5F-DFDB5AD34CC0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3698552-5552-4635-9A06-5A2F93F87645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22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5"/>
          <p:cNvSpPr txBox="1">
            <a:spLocks noGrp="1"/>
          </p:cNvSpPr>
          <p:nvPr>
            <p:ph type="title"/>
          </p:nvPr>
        </p:nvSpPr>
        <p:spPr>
          <a:xfrm>
            <a:off x="916204" y="619742"/>
            <a:ext cx="7835380" cy="6146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Модульное тестирование</a:t>
            </a:r>
            <a:endParaRPr dirty="0">
              <a:latin typeface="+mj-lt"/>
            </a:endParaRPr>
          </a:p>
        </p:txBody>
      </p:sp>
      <p:sp>
        <p:nvSpPr>
          <p:cNvPr id="666" name="Google Shape;666;p65"/>
          <p:cNvSpPr txBox="1">
            <a:spLocks noGrp="1"/>
          </p:cNvSpPr>
          <p:nvPr>
            <p:ph type="subTitle" idx="1"/>
          </p:nvPr>
        </p:nvSpPr>
        <p:spPr>
          <a:xfrm>
            <a:off x="1610659" y="1392098"/>
            <a:ext cx="6446470" cy="14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latin typeface="+mj-lt"/>
              </a:rPr>
              <a:t>Проведено модульное (</a:t>
            </a:r>
            <a:r>
              <a:rPr lang="en-US" sz="1200" dirty="0">
                <a:latin typeface="+mj-lt"/>
              </a:rPr>
              <a:t>unit)</a:t>
            </a:r>
            <a:r>
              <a:rPr lang="ru-RU" sz="1200" dirty="0">
                <a:latin typeface="+mj-lt"/>
              </a:rPr>
              <a:t> тестирование всех </a:t>
            </a:r>
            <a:r>
              <a:rPr lang="ru-RU" sz="1200" dirty="0" err="1">
                <a:latin typeface="+mj-lt"/>
              </a:rPr>
              <a:t>микросервисов</a:t>
            </a:r>
            <a:r>
              <a:rPr lang="ru-RU" sz="1200" dirty="0">
                <a:latin typeface="+mj-lt"/>
              </a:rPr>
              <a:t> на основе составленного чек-листа проверок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ru-RU" sz="500" dirty="0">
              <a:latin typeface="+mj-l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latin typeface="+mj-lt"/>
              </a:rPr>
              <a:t>Для обеспечения изоляции тестов от внешних зависимостей (API, БД) использованы </a:t>
            </a:r>
            <a:r>
              <a:rPr lang="ru-RU" sz="1200" dirty="0" err="1">
                <a:latin typeface="+mj-lt"/>
              </a:rPr>
              <a:t>mock</a:t>
            </a:r>
            <a:r>
              <a:rPr lang="ru-RU" sz="1200" dirty="0">
                <a:latin typeface="+mj-lt"/>
              </a:rPr>
              <a:t>-заглушки, что позволило сосредоточиться на проверке корректности работы основного доменного слоя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48A6FC4C-35AD-4585-9A9A-9F9C035AD70D}"/>
              </a:ext>
            </a:extLst>
          </p:cNvPr>
          <p:cNvGrpSpPr/>
          <p:nvPr/>
        </p:nvGrpSpPr>
        <p:grpSpPr>
          <a:xfrm>
            <a:off x="8368146" y="4654435"/>
            <a:ext cx="394854" cy="394854"/>
            <a:chOff x="8520546" y="4585855"/>
            <a:chExt cx="394854" cy="394854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6A3FE350-65F3-4AAF-B880-8E031E8E6102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FB6D12A-44D5-424D-AA1C-6DE8C9590DE7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  <a:r>
                <a:rPr lang="ru-RU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E16E0A3-8CCE-453C-A99A-7FE721C72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0659" y="2733398"/>
            <a:ext cx="6446470" cy="231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24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6"/>
          <p:cNvSpPr txBox="1">
            <a:spLocks noGrp="1"/>
          </p:cNvSpPr>
          <p:nvPr>
            <p:ph type="title"/>
          </p:nvPr>
        </p:nvSpPr>
        <p:spPr>
          <a:xfrm>
            <a:off x="1864799" y="1219025"/>
            <a:ext cx="6219327" cy="22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Заключение</a:t>
            </a:r>
            <a:endParaRPr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3" name="Google Shape;4783;p73"/>
          <p:cNvSpPr txBox="1">
            <a:spLocks noGrp="1"/>
          </p:cNvSpPr>
          <p:nvPr>
            <p:ph type="title"/>
          </p:nvPr>
        </p:nvSpPr>
        <p:spPr>
          <a:xfrm>
            <a:off x="948325" y="298869"/>
            <a:ext cx="4863300" cy="12389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Выводы</a:t>
            </a:r>
            <a:endParaRPr dirty="0"/>
          </a:p>
        </p:txBody>
      </p:sp>
      <p:sp>
        <p:nvSpPr>
          <p:cNvPr id="4784" name="Google Shape;4784;p73"/>
          <p:cNvSpPr txBox="1">
            <a:spLocks noGrp="1"/>
          </p:cNvSpPr>
          <p:nvPr>
            <p:ph type="subTitle" idx="1"/>
          </p:nvPr>
        </p:nvSpPr>
        <p:spPr>
          <a:xfrm>
            <a:off x="948325" y="1600197"/>
            <a:ext cx="6262966" cy="2632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000"/>
              </a:spcBef>
            </a:pPr>
            <a:r>
              <a:rPr lang="ru-RU" sz="1600" dirty="0">
                <a:solidFill>
                  <a:schemeClr val="bg1">
                    <a:lumMod val="25000"/>
                  </a:schemeClr>
                </a:solidFill>
                <a:latin typeface="+mj-lt"/>
                <a:cs typeface="Arial" panose="020B0604020202020204" pitchFamily="34" charset="0"/>
              </a:rPr>
              <a:t>Был разработан клиентский модуль прототипа программной системы для интернет-магазина осветительных приборов;</a:t>
            </a:r>
          </a:p>
          <a:p>
            <a:pPr>
              <a:spcBef>
                <a:spcPts val="1000"/>
              </a:spcBef>
            </a:pPr>
            <a:r>
              <a:rPr lang="ru-RU" sz="1600" dirty="0">
                <a:solidFill>
                  <a:schemeClr val="bg1">
                    <a:lumMod val="25000"/>
                  </a:schemeClr>
                </a:solidFill>
                <a:latin typeface="+mj-lt"/>
              </a:rPr>
              <a:t>Изучены и применены на практике принципы построения </a:t>
            </a:r>
            <a:r>
              <a:rPr lang="ru-RU" sz="1600" dirty="0" err="1">
                <a:solidFill>
                  <a:schemeClr val="bg1">
                    <a:lumMod val="25000"/>
                  </a:schemeClr>
                </a:solidFill>
                <a:latin typeface="+mj-lt"/>
              </a:rPr>
              <a:t>микросервисной</a:t>
            </a:r>
            <a:r>
              <a:rPr lang="ru-RU" sz="1600" dirty="0">
                <a:solidFill>
                  <a:schemeClr val="bg1">
                    <a:lumMod val="25000"/>
                  </a:schemeClr>
                </a:solidFill>
                <a:latin typeface="+mj-lt"/>
              </a:rPr>
              <a:t> архитектуры </a:t>
            </a: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+mj-lt"/>
              </a:rPr>
              <a:t>backend</a:t>
            </a:r>
            <a:r>
              <a:rPr lang="ru-RU" sz="1600" dirty="0">
                <a:solidFill>
                  <a:schemeClr val="bg1">
                    <a:lumMod val="25000"/>
                  </a:schemeClr>
                </a:solidFill>
                <a:latin typeface="+mj-lt"/>
              </a:rPr>
              <a:t>-части приложения;</a:t>
            </a:r>
          </a:p>
          <a:p>
            <a:pPr>
              <a:spcBef>
                <a:spcPts val="1000"/>
              </a:spcBef>
            </a:pPr>
            <a:r>
              <a:rPr lang="ru-RU" sz="1600" dirty="0">
                <a:solidFill>
                  <a:schemeClr val="bg1">
                    <a:lumMod val="25000"/>
                  </a:schemeClr>
                </a:solidFill>
                <a:latin typeface="+mj-lt"/>
                <a:cs typeface="Arial" panose="020B0604020202020204" pitchFamily="34" charset="0"/>
              </a:rPr>
              <a:t>Все поставленные задачи и технические требования были выполнены</a:t>
            </a:r>
          </a:p>
          <a:p>
            <a:pPr marL="139700" indent="0">
              <a:spcBef>
                <a:spcPts val="1000"/>
              </a:spcBef>
              <a:buNone/>
            </a:pPr>
            <a:endParaRPr lang="ru-RU" sz="1600" dirty="0">
              <a:solidFill>
                <a:schemeClr val="bg1">
                  <a:lumMod val="25000"/>
                </a:schemeClr>
              </a:solidFill>
              <a:latin typeface="+mj-lt"/>
            </a:endParaRP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566EE580-A0E1-489D-BA41-AF315176B0E1}"/>
              </a:ext>
            </a:extLst>
          </p:cNvPr>
          <p:cNvGrpSpPr/>
          <p:nvPr/>
        </p:nvGrpSpPr>
        <p:grpSpPr>
          <a:xfrm>
            <a:off x="8520546" y="4677295"/>
            <a:ext cx="394854" cy="394854"/>
            <a:chOff x="8520546" y="4585855"/>
            <a:chExt cx="394854" cy="394854"/>
          </a:xfrm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99165E0D-5521-447F-8B0C-2C41593AA93C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297D0D0-D51E-418F-9C4C-429138762D4B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  <a:r>
                <a:rPr lang="ru-RU" dirty="0">
                  <a:solidFill>
                    <a:schemeClr val="bg1"/>
                  </a:solidFill>
                </a:rPr>
                <a:t>5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3" name="Google Shape;4803;p75"/>
          <p:cNvGrpSpPr/>
          <p:nvPr/>
        </p:nvGrpSpPr>
        <p:grpSpPr>
          <a:xfrm>
            <a:off x="0" y="1186954"/>
            <a:ext cx="9144000" cy="3375617"/>
            <a:chOff x="0" y="-150"/>
            <a:chExt cx="9144000" cy="2572200"/>
          </a:xfrm>
        </p:grpSpPr>
        <p:sp>
          <p:nvSpPr>
            <p:cNvPr id="4804" name="Google Shape;4804;p75"/>
            <p:cNvSpPr/>
            <p:nvPr/>
          </p:nvSpPr>
          <p:spPr>
            <a:xfrm>
              <a:off x="0" y="1649975"/>
              <a:ext cx="9144000" cy="574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05" name="Google Shape;4805;p75"/>
            <p:cNvCxnSpPr/>
            <p:nvPr/>
          </p:nvCxnSpPr>
          <p:spPr>
            <a:xfrm rot="10800000">
              <a:off x="8430313" y="-150"/>
              <a:ext cx="0" cy="257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806" name="Google Shape;4806;p75"/>
          <p:cNvSpPr txBox="1">
            <a:spLocks noGrp="1"/>
          </p:cNvSpPr>
          <p:nvPr>
            <p:ph type="title"/>
          </p:nvPr>
        </p:nvSpPr>
        <p:spPr>
          <a:xfrm>
            <a:off x="1451741" y="979728"/>
            <a:ext cx="6240518" cy="19908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7200" b="1" dirty="0">
                <a:latin typeface="+mj-lt"/>
              </a:rPr>
              <a:t>Спасибо</a:t>
            </a:r>
            <a:br>
              <a:rPr lang="en-US" sz="7200" b="1" dirty="0">
                <a:latin typeface="+mj-lt"/>
              </a:rPr>
            </a:br>
            <a:r>
              <a:rPr lang="ru-RU" sz="7200" b="1" dirty="0">
                <a:latin typeface="+mj-lt"/>
              </a:rPr>
              <a:t>за внимание</a:t>
            </a:r>
            <a:r>
              <a:rPr lang="en" sz="7200" b="1" dirty="0">
                <a:latin typeface="+mj-lt"/>
              </a:rPr>
              <a:t>!</a:t>
            </a:r>
            <a:endParaRPr sz="7200" b="1" dirty="0">
              <a:latin typeface="+mj-lt"/>
            </a:endParaRPr>
          </a:p>
        </p:txBody>
      </p:sp>
      <p:sp>
        <p:nvSpPr>
          <p:cNvPr id="27" name="Google Shape;4806;p75">
            <a:extLst>
              <a:ext uri="{FF2B5EF4-FFF2-40B4-BE49-F238E27FC236}">
                <a16:creationId xmlns:a16="http://schemas.microsoft.com/office/drawing/2014/main" id="{B1AA05C1-9EDA-439F-A2A3-48C917EDB32C}"/>
              </a:ext>
            </a:extLst>
          </p:cNvPr>
          <p:cNvSpPr txBox="1">
            <a:spLocks/>
          </p:cNvSpPr>
          <p:nvPr/>
        </p:nvSpPr>
        <p:spPr>
          <a:xfrm>
            <a:off x="1419344" y="3550306"/>
            <a:ext cx="6305312" cy="358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olos Text"/>
              <a:buNone/>
              <a:defRPr sz="60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olos Text"/>
              <a:buNone/>
              <a:defRPr sz="72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olos Text"/>
              <a:buNone/>
              <a:defRPr sz="72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olos Text"/>
              <a:buNone/>
              <a:defRPr sz="72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olos Text"/>
              <a:buNone/>
              <a:defRPr sz="72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olos Text"/>
              <a:buNone/>
              <a:defRPr sz="72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olos Text"/>
              <a:buNone/>
              <a:defRPr sz="72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olos Text"/>
              <a:buNone/>
              <a:defRPr sz="72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Golos Text"/>
              <a:buNone/>
              <a:defRPr sz="72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r>
              <a:rPr lang="ru-RU" sz="12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Репозиторий проекта на 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GitHub: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https://github.com/Arnfourm/chandelier-store</a:t>
            </a:r>
            <a:endParaRPr lang="ru-RU" sz="12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3"/>
          <p:cNvSpPr/>
          <p:nvPr/>
        </p:nvSpPr>
        <p:spPr>
          <a:xfrm>
            <a:off x="5045480" y="1451000"/>
            <a:ext cx="852900" cy="369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7" name="Google Shape;307;p43"/>
          <p:cNvGrpSpPr/>
          <p:nvPr/>
        </p:nvGrpSpPr>
        <p:grpSpPr>
          <a:xfrm>
            <a:off x="0" y="1451000"/>
            <a:ext cx="4108200" cy="3692400"/>
            <a:chOff x="0" y="1451000"/>
            <a:chExt cx="4108200" cy="3692400"/>
          </a:xfrm>
        </p:grpSpPr>
        <p:sp>
          <p:nvSpPr>
            <p:cNvPr id="308" name="Google Shape;308;p43"/>
            <p:cNvSpPr/>
            <p:nvPr/>
          </p:nvSpPr>
          <p:spPr>
            <a:xfrm>
              <a:off x="1005300" y="1451000"/>
              <a:ext cx="852900" cy="369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9" name="Google Shape;309;p43"/>
            <p:cNvCxnSpPr/>
            <p:nvPr/>
          </p:nvCxnSpPr>
          <p:spPr>
            <a:xfrm>
              <a:off x="0" y="4797575"/>
              <a:ext cx="410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0" name="Google Shape;310;p43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100" dirty="0">
                <a:latin typeface="+mj-lt"/>
              </a:rPr>
              <a:t>Задачи</a:t>
            </a:r>
            <a:endParaRPr sz="3100" dirty="0">
              <a:latin typeface="+mj-lt"/>
            </a:endParaRPr>
          </a:p>
        </p:txBody>
      </p:sp>
      <p:sp>
        <p:nvSpPr>
          <p:cNvPr id="311" name="Google Shape;311;p43"/>
          <p:cNvSpPr txBox="1">
            <a:spLocks noGrp="1"/>
          </p:cNvSpPr>
          <p:nvPr>
            <p:ph type="subTitle" idx="1"/>
          </p:nvPr>
        </p:nvSpPr>
        <p:spPr>
          <a:xfrm>
            <a:off x="1950380" y="1760126"/>
            <a:ext cx="2635900" cy="14281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Реализовать поддержку (авторизацию) различных типов пользователей</a:t>
            </a:r>
            <a:endParaRPr lang="en-US" dirty="0">
              <a:latin typeface="+mj-lt"/>
            </a:endParaRPr>
          </a:p>
        </p:txBody>
      </p:sp>
      <p:sp>
        <p:nvSpPr>
          <p:cNvPr id="313" name="Google Shape;313;p43"/>
          <p:cNvSpPr txBox="1">
            <a:spLocks noGrp="1"/>
          </p:cNvSpPr>
          <p:nvPr>
            <p:ph type="title" idx="3"/>
          </p:nvPr>
        </p:nvSpPr>
        <p:spPr>
          <a:xfrm>
            <a:off x="993600" y="1483400"/>
            <a:ext cx="876300" cy="11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01</a:t>
            </a:r>
            <a:endParaRPr dirty="0">
              <a:latin typeface="+mj-lt"/>
            </a:endParaRPr>
          </a:p>
        </p:txBody>
      </p:sp>
      <p:sp>
        <p:nvSpPr>
          <p:cNvPr id="314" name="Google Shape;314;p43"/>
          <p:cNvSpPr txBox="1">
            <a:spLocks noGrp="1"/>
          </p:cNvSpPr>
          <p:nvPr>
            <p:ph type="subTitle" idx="4"/>
          </p:nvPr>
        </p:nvSpPr>
        <p:spPr>
          <a:xfrm>
            <a:off x="5995481" y="1733408"/>
            <a:ext cx="2435244" cy="803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Реализовать функционал для взаимодействия с каталогом товаров </a:t>
            </a:r>
            <a:endParaRPr lang="en-US" dirty="0">
              <a:latin typeface="+mj-lt"/>
            </a:endParaRPr>
          </a:p>
        </p:txBody>
      </p:sp>
      <p:sp>
        <p:nvSpPr>
          <p:cNvPr id="316" name="Google Shape;316;p43"/>
          <p:cNvSpPr txBox="1">
            <a:spLocks noGrp="1"/>
          </p:cNvSpPr>
          <p:nvPr>
            <p:ph type="title" idx="6"/>
          </p:nvPr>
        </p:nvSpPr>
        <p:spPr>
          <a:xfrm>
            <a:off x="993600" y="3179712"/>
            <a:ext cx="876300" cy="11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03</a:t>
            </a:r>
            <a:endParaRPr dirty="0">
              <a:latin typeface="+mj-lt"/>
            </a:endParaRPr>
          </a:p>
        </p:txBody>
      </p:sp>
      <p:sp>
        <p:nvSpPr>
          <p:cNvPr id="319" name="Google Shape;319;p43"/>
          <p:cNvSpPr txBox="1">
            <a:spLocks noGrp="1"/>
          </p:cNvSpPr>
          <p:nvPr>
            <p:ph type="title" idx="9"/>
          </p:nvPr>
        </p:nvSpPr>
        <p:spPr>
          <a:xfrm>
            <a:off x="5033780" y="1483400"/>
            <a:ext cx="876300" cy="11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02</a:t>
            </a:r>
            <a:endParaRPr dirty="0">
              <a:latin typeface="+mj-lt"/>
            </a:endParaRPr>
          </a:p>
        </p:txBody>
      </p:sp>
      <p:sp>
        <p:nvSpPr>
          <p:cNvPr id="322" name="Google Shape;322;p43"/>
          <p:cNvSpPr txBox="1">
            <a:spLocks noGrp="1"/>
          </p:cNvSpPr>
          <p:nvPr>
            <p:ph type="title" idx="15"/>
          </p:nvPr>
        </p:nvSpPr>
        <p:spPr>
          <a:xfrm>
            <a:off x="5033780" y="3179712"/>
            <a:ext cx="876300" cy="11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04</a:t>
            </a:r>
            <a:endParaRPr dirty="0">
              <a:latin typeface="+mj-lt"/>
            </a:endParaRPr>
          </a:p>
        </p:txBody>
      </p:sp>
      <p:sp>
        <p:nvSpPr>
          <p:cNvPr id="31" name="Google Shape;311;p43">
            <a:extLst>
              <a:ext uri="{FF2B5EF4-FFF2-40B4-BE49-F238E27FC236}">
                <a16:creationId xmlns:a16="http://schemas.microsoft.com/office/drawing/2014/main" id="{B362FAD8-0FD7-4031-97C7-C224EEF9FB61}"/>
              </a:ext>
            </a:extLst>
          </p:cNvPr>
          <p:cNvSpPr txBox="1">
            <a:spLocks/>
          </p:cNvSpPr>
          <p:nvPr/>
        </p:nvSpPr>
        <p:spPr>
          <a:xfrm>
            <a:off x="1936100" y="3486433"/>
            <a:ext cx="2635900" cy="64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indent="0"/>
            <a:r>
              <a:rPr lang="ru-RU" dirty="0">
                <a:latin typeface="+mj-lt"/>
              </a:rPr>
              <a:t>Реализовать функционал управления заказами </a:t>
            </a:r>
            <a:endParaRPr lang="en-US" dirty="0">
              <a:latin typeface="+mj-lt"/>
            </a:endParaRPr>
          </a:p>
        </p:txBody>
      </p:sp>
      <p:sp>
        <p:nvSpPr>
          <p:cNvPr id="32" name="Google Shape;311;p43">
            <a:extLst>
              <a:ext uri="{FF2B5EF4-FFF2-40B4-BE49-F238E27FC236}">
                <a16:creationId xmlns:a16="http://schemas.microsoft.com/office/drawing/2014/main" id="{9C57D779-4EC9-4C04-A516-CC2C5B55C9AA}"/>
              </a:ext>
            </a:extLst>
          </p:cNvPr>
          <p:cNvSpPr txBox="1">
            <a:spLocks/>
          </p:cNvSpPr>
          <p:nvPr/>
        </p:nvSpPr>
        <p:spPr>
          <a:xfrm>
            <a:off x="5995481" y="3431587"/>
            <a:ext cx="2435244" cy="64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indent="0"/>
            <a:r>
              <a:rPr lang="ru-RU" dirty="0">
                <a:latin typeface="+mj-lt"/>
              </a:rPr>
              <a:t>Реализовать функционал работы с отзывами</a:t>
            </a:r>
            <a:endParaRPr lang="en-US" dirty="0">
              <a:latin typeface="+mj-lt"/>
            </a:endParaRP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47548B4-8DCB-4DDD-9E67-CD131697B27D}"/>
              </a:ext>
            </a:extLst>
          </p:cNvPr>
          <p:cNvGrpSpPr/>
          <p:nvPr/>
        </p:nvGrpSpPr>
        <p:grpSpPr>
          <a:xfrm>
            <a:off x="8520546" y="4585855"/>
            <a:ext cx="394854" cy="394854"/>
            <a:chOff x="8520546" y="4585855"/>
            <a:chExt cx="394854" cy="394854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9F163608-28C0-4037-8EBC-92566A01BFC5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C10550C-0636-47C0-A05F-56F7A4062FE4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0</a:t>
              </a:r>
              <a:r>
                <a:rPr lang="ru-RU" dirty="0">
                  <a:solidFill>
                    <a:schemeClr val="bg1"/>
                  </a:solidFill>
                </a:rPr>
                <a:t>3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9" name="Google Shape;4789;p74"/>
          <p:cNvSpPr txBox="1">
            <a:spLocks noGrp="1"/>
          </p:cNvSpPr>
          <p:nvPr>
            <p:ph type="title"/>
          </p:nvPr>
        </p:nvSpPr>
        <p:spPr>
          <a:xfrm>
            <a:off x="713225" y="311322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Команда</a:t>
            </a:r>
            <a:endParaRPr dirty="0"/>
          </a:p>
        </p:txBody>
      </p:sp>
      <p:sp>
        <p:nvSpPr>
          <p:cNvPr id="4790" name="Google Shape;4790;p74"/>
          <p:cNvSpPr txBox="1">
            <a:spLocks noGrp="1"/>
          </p:cNvSpPr>
          <p:nvPr>
            <p:ph type="subTitle" idx="1"/>
          </p:nvPr>
        </p:nvSpPr>
        <p:spPr>
          <a:xfrm>
            <a:off x="1440590" y="3785042"/>
            <a:ext cx="2262600" cy="4759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Модуль «Клиент»</a:t>
            </a:r>
            <a:endParaRPr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4791" name="Google Shape;4791;p74"/>
          <p:cNvSpPr txBox="1">
            <a:spLocks noGrp="1"/>
          </p:cNvSpPr>
          <p:nvPr>
            <p:ph type="subTitle" idx="2"/>
          </p:nvPr>
        </p:nvSpPr>
        <p:spPr>
          <a:xfrm>
            <a:off x="1440590" y="2954021"/>
            <a:ext cx="2262600" cy="8310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+mj-lt"/>
              </a:rPr>
              <a:t>Манайчева</a:t>
            </a:r>
            <a:br>
              <a:rPr lang="ru-RU" dirty="0">
                <a:latin typeface="+mj-lt"/>
              </a:rPr>
            </a:br>
            <a:r>
              <a:rPr lang="ru-RU" dirty="0">
                <a:latin typeface="+mj-lt"/>
              </a:rPr>
              <a:t>Виктория</a:t>
            </a:r>
            <a:endParaRPr dirty="0">
              <a:latin typeface="+mj-lt"/>
            </a:endParaRPr>
          </a:p>
        </p:txBody>
      </p:sp>
      <p:grpSp>
        <p:nvGrpSpPr>
          <p:cNvPr id="12" name="Google Shape;14694;p92">
            <a:extLst>
              <a:ext uri="{FF2B5EF4-FFF2-40B4-BE49-F238E27FC236}">
                <a16:creationId xmlns:a16="http://schemas.microsoft.com/office/drawing/2014/main" id="{ED2CEFCF-6485-49AF-8CF8-A3105025BB2E}"/>
              </a:ext>
            </a:extLst>
          </p:cNvPr>
          <p:cNvGrpSpPr/>
          <p:nvPr/>
        </p:nvGrpSpPr>
        <p:grpSpPr>
          <a:xfrm>
            <a:off x="2079765" y="1411399"/>
            <a:ext cx="984249" cy="1318218"/>
            <a:chOff x="6702211" y="3782599"/>
            <a:chExt cx="270104" cy="361754"/>
          </a:xfrm>
          <a:solidFill>
            <a:schemeClr val="bg1">
              <a:lumMod val="10000"/>
            </a:schemeClr>
          </a:solidFill>
        </p:grpSpPr>
        <p:sp>
          <p:nvSpPr>
            <p:cNvPr id="13" name="Google Shape;14695;p92">
              <a:extLst>
                <a:ext uri="{FF2B5EF4-FFF2-40B4-BE49-F238E27FC236}">
                  <a16:creationId xmlns:a16="http://schemas.microsoft.com/office/drawing/2014/main" id="{C226B1FE-792D-4203-B0A0-4386D59C88DE}"/>
                </a:ext>
              </a:extLst>
            </p:cNvPr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696;p92">
              <a:extLst>
                <a:ext uri="{FF2B5EF4-FFF2-40B4-BE49-F238E27FC236}">
                  <a16:creationId xmlns:a16="http://schemas.microsoft.com/office/drawing/2014/main" id="{6CEFE2FE-CAAB-45D7-9A29-718DC69FC402}"/>
                </a:ext>
              </a:extLst>
            </p:cNvPr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697;p92">
              <a:extLst>
                <a:ext uri="{FF2B5EF4-FFF2-40B4-BE49-F238E27FC236}">
                  <a16:creationId xmlns:a16="http://schemas.microsoft.com/office/drawing/2014/main" id="{8ED9B87E-30E5-4F23-A85A-2A3C70D896A2}"/>
                </a:ext>
              </a:extLst>
            </p:cNvPr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698;p92">
              <a:extLst>
                <a:ext uri="{FF2B5EF4-FFF2-40B4-BE49-F238E27FC236}">
                  <a16:creationId xmlns:a16="http://schemas.microsoft.com/office/drawing/2014/main" id="{605F3643-25AB-47DD-A557-128C13356CBA}"/>
                </a:ext>
              </a:extLst>
            </p:cNvPr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699;p92">
              <a:extLst>
                <a:ext uri="{FF2B5EF4-FFF2-40B4-BE49-F238E27FC236}">
                  <a16:creationId xmlns:a16="http://schemas.microsoft.com/office/drawing/2014/main" id="{3B9740B2-EB5F-41AB-B61A-6919DEF6CB9D}"/>
                </a:ext>
              </a:extLst>
            </p:cNvPr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4970;p92">
            <a:extLst>
              <a:ext uri="{FF2B5EF4-FFF2-40B4-BE49-F238E27FC236}">
                <a16:creationId xmlns:a16="http://schemas.microsoft.com/office/drawing/2014/main" id="{A9BA711E-B74A-4FAC-BB0B-D7979FF7C362}"/>
              </a:ext>
            </a:extLst>
          </p:cNvPr>
          <p:cNvGrpSpPr/>
          <p:nvPr/>
        </p:nvGrpSpPr>
        <p:grpSpPr>
          <a:xfrm>
            <a:off x="5812318" y="1411399"/>
            <a:ext cx="1035769" cy="1318219"/>
            <a:chOff x="7594288" y="2415259"/>
            <a:chExt cx="279513" cy="355735"/>
          </a:xfrm>
          <a:solidFill>
            <a:schemeClr val="bg1">
              <a:lumMod val="10000"/>
            </a:schemeClr>
          </a:solidFill>
        </p:grpSpPr>
        <p:sp>
          <p:nvSpPr>
            <p:cNvPr id="19" name="Google Shape;14971;p92">
              <a:extLst>
                <a:ext uri="{FF2B5EF4-FFF2-40B4-BE49-F238E27FC236}">
                  <a16:creationId xmlns:a16="http://schemas.microsoft.com/office/drawing/2014/main" id="{7D12C397-83FB-484E-B20F-A9C67374DEE3}"/>
                </a:ext>
              </a:extLst>
            </p:cNvPr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972;p92">
              <a:extLst>
                <a:ext uri="{FF2B5EF4-FFF2-40B4-BE49-F238E27FC236}">
                  <a16:creationId xmlns:a16="http://schemas.microsoft.com/office/drawing/2014/main" id="{EADAFF35-221A-418C-BEFA-C47740DB648B}"/>
                </a:ext>
              </a:extLst>
            </p:cNvPr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973;p92">
              <a:extLst>
                <a:ext uri="{FF2B5EF4-FFF2-40B4-BE49-F238E27FC236}">
                  <a16:creationId xmlns:a16="http://schemas.microsoft.com/office/drawing/2014/main" id="{D2DDE9AF-0CA9-4A00-8C15-17E48A13B901}"/>
                </a:ext>
              </a:extLst>
            </p:cNvPr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974;p92">
              <a:extLst>
                <a:ext uri="{FF2B5EF4-FFF2-40B4-BE49-F238E27FC236}">
                  <a16:creationId xmlns:a16="http://schemas.microsoft.com/office/drawing/2014/main" id="{B765FE2B-1A2E-4493-AEC3-A6F10788A26B}"/>
                </a:ext>
              </a:extLst>
            </p:cNvPr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975;p92">
              <a:extLst>
                <a:ext uri="{FF2B5EF4-FFF2-40B4-BE49-F238E27FC236}">
                  <a16:creationId xmlns:a16="http://schemas.microsoft.com/office/drawing/2014/main" id="{73F57604-E300-4E4B-A8D5-F1BE1F494BC2}"/>
                </a:ext>
              </a:extLst>
            </p:cNvPr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976;p92">
              <a:extLst>
                <a:ext uri="{FF2B5EF4-FFF2-40B4-BE49-F238E27FC236}">
                  <a16:creationId xmlns:a16="http://schemas.microsoft.com/office/drawing/2014/main" id="{059D54C3-3037-413D-8662-E62F0FAC7C7F}"/>
                </a:ext>
              </a:extLst>
            </p:cNvPr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4790;p74">
            <a:extLst>
              <a:ext uri="{FF2B5EF4-FFF2-40B4-BE49-F238E27FC236}">
                <a16:creationId xmlns:a16="http://schemas.microsoft.com/office/drawing/2014/main" id="{54D286D2-3039-46ED-8CE4-E683BEF1CFAC}"/>
              </a:ext>
            </a:extLst>
          </p:cNvPr>
          <p:cNvSpPr txBox="1">
            <a:spLocks/>
          </p:cNvSpPr>
          <p:nvPr/>
        </p:nvSpPr>
        <p:spPr>
          <a:xfrm>
            <a:off x="5198903" y="3785043"/>
            <a:ext cx="2262600" cy="47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None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indent="0"/>
            <a:r>
              <a:rPr lang="ru-RU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Модуль «Магазин»</a:t>
            </a:r>
          </a:p>
        </p:txBody>
      </p:sp>
      <p:sp>
        <p:nvSpPr>
          <p:cNvPr id="34" name="Google Shape;4791;p74">
            <a:extLst>
              <a:ext uri="{FF2B5EF4-FFF2-40B4-BE49-F238E27FC236}">
                <a16:creationId xmlns:a16="http://schemas.microsoft.com/office/drawing/2014/main" id="{60E832B1-D18D-49B6-A777-3F983579E878}"/>
              </a:ext>
            </a:extLst>
          </p:cNvPr>
          <p:cNvSpPr txBox="1">
            <a:spLocks/>
          </p:cNvSpPr>
          <p:nvPr/>
        </p:nvSpPr>
        <p:spPr>
          <a:xfrm>
            <a:off x="5198903" y="2954022"/>
            <a:ext cx="2262600" cy="831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 SemiBold"/>
              <a:buNone/>
              <a:defRPr sz="22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 SemiBold"/>
              <a:buNone/>
              <a:defRPr sz="2400" b="0" i="0" u="none" strike="noStrike" cap="none">
                <a:solidFill>
                  <a:schemeClr val="dk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 SemiBold"/>
              <a:buNone/>
              <a:defRPr sz="2400" b="0" i="0" u="none" strike="noStrike" cap="none">
                <a:solidFill>
                  <a:schemeClr val="dk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 SemiBold"/>
              <a:buNone/>
              <a:defRPr sz="2400" b="0" i="0" u="none" strike="noStrike" cap="none">
                <a:solidFill>
                  <a:schemeClr val="dk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 SemiBold"/>
              <a:buNone/>
              <a:defRPr sz="2400" b="0" i="0" u="none" strike="noStrike" cap="none">
                <a:solidFill>
                  <a:schemeClr val="dk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 SemiBold"/>
              <a:buNone/>
              <a:defRPr sz="2400" b="0" i="0" u="none" strike="noStrike" cap="none">
                <a:solidFill>
                  <a:schemeClr val="dk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 SemiBold"/>
              <a:buNone/>
              <a:defRPr sz="2400" b="0" i="0" u="none" strike="noStrike" cap="none">
                <a:solidFill>
                  <a:schemeClr val="dk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 SemiBold"/>
              <a:buNone/>
              <a:defRPr sz="2400" b="0" i="0" u="none" strike="noStrike" cap="none">
                <a:solidFill>
                  <a:schemeClr val="dk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los Text SemiBold"/>
              <a:buNone/>
              <a:defRPr sz="2400" b="0" i="0" u="none" strike="noStrike" cap="none">
                <a:solidFill>
                  <a:schemeClr val="dk1"/>
                </a:solidFill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pPr marL="0" indent="0"/>
            <a:r>
              <a:rPr lang="ru-RU" dirty="0" err="1">
                <a:latin typeface="+mj-lt"/>
              </a:rPr>
              <a:t>Нямаа</a:t>
            </a:r>
            <a:br>
              <a:rPr lang="ru-RU" dirty="0">
                <a:latin typeface="+mj-lt"/>
              </a:rPr>
            </a:br>
            <a:r>
              <a:rPr lang="ru-RU" dirty="0">
                <a:latin typeface="+mj-lt"/>
              </a:rPr>
              <a:t>Артур</a:t>
            </a:r>
          </a:p>
        </p:txBody>
      </p: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F110ADD0-6BC9-4B91-97BB-01777B1DB9BF}"/>
              </a:ext>
            </a:extLst>
          </p:cNvPr>
          <p:cNvGrpSpPr/>
          <p:nvPr/>
        </p:nvGrpSpPr>
        <p:grpSpPr>
          <a:xfrm>
            <a:off x="8520546" y="4418215"/>
            <a:ext cx="394854" cy="394854"/>
            <a:chOff x="8520546" y="4585855"/>
            <a:chExt cx="394854" cy="394854"/>
          </a:xfrm>
        </p:grpSpPr>
        <p:sp>
          <p:nvSpPr>
            <p:cNvPr id="26" name="Прямоугольник 25">
              <a:extLst>
                <a:ext uri="{FF2B5EF4-FFF2-40B4-BE49-F238E27FC236}">
                  <a16:creationId xmlns:a16="http://schemas.microsoft.com/office/drawing/2014/main" id="{D98561BE-ECB5-4805-AEEA-EA234BEC6957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08CF914-0AAB-4D50-8499-67CDB8841D6C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0</a:t>
              </a:r>
              <a:r>
                <a:rPr lang="ru-RU" dirty="0">
                  <a:solidFill>
                    <a:schemeClr val="bg1"/>
                  </a:solidFill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1676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7"/>
          <p:cNvSpPr txBox="1">
            <a:spLocks noGrp="1"/>
          </p:cNvSpPr>
          <p:nvPr>
            <p:ph type="title"/>
          </p:nvPr>
        </p:nvSpPr>
        <p:spPr>
          <a:xfrm>
            <a:off x="713225" y="852343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Описание предметной области</a:t>
            </a:r>
            <a:endParaRPr dirty="0"/>
          </a:p>
        </p:txBody>
      </p:sp>
      <p:sp>
        <p:nvSpPr>
          <p:cNvPr id="351" name="Google Shape;351;p47"/>
          <p:cNvSpPr txBox="1">
            <a:spLocks noGrp="1"/>
          </p:cNvSpPr>
          <p:nvPr>
            <p:ph type="subTitle" idx="1"/>
          </p:nvPr>
        </p:nvSpPr>
        <p:spPr>
          <a:xfrm>
            <a:off x="982185" y="1902846"/>
            <a:ext cx="3064035" cy="26559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Магазин осветительных приборов – это коммерческая организация, которая продает устройства для освещения.</a:t>
            </a:r>
            <a:r>
              <a:rPr lang="en-US" dirty="0">
                <a:latin typeface="+mj-lt"/>
              </a:rPr>
              <a:t> </a:t>
            </a:r>
            <a:r>
              <a:rPr lang="ru-RU" dirty="0">
                <a:latin typeface="+mj-lt"/>
              </a:rPr>
              <a:t>Клиентский модуль выступает в качестве основного посредника между покупателем и интернет-магазином.</a:t>
            </a:r>
            <a:endParaRPr lang="en-US" dirty="0">
              <a:latin typeface="+mj-lt"/>
            </a:endParaRPr>
          </a:p>
        </p:txBody>
      </p:sp>
      <p:sp>
        <p:nvSpPr>
          <p:cNvPr id="352" name="Google Shape;352;p47"/>
          <p:cNvSpPr txBox="1">
            <a:spLocks noGrp="1"/>
          </p:cNvSpPr>
          <p:nvPr>
            <p:ph type="subTitle" idx="2"/>
          </p:nvPr>
        </p:nvSpPr>
        <p:spPr>
          <a:xfrm>
            <a:off x="4571975" y="1908312"/>
            <a:ext cx="3238525" cy="25243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После регистрации или авторизации пользователь получает полный доступ к функционалу: оформлению и управлению заказами, просмотру истории покупок и возможности оставлять отзывы на приобретенные товары. </a:t>
            </a:r>
            <a:endParaRPr lang="en-US" dirty="0">
              <a:latin typeface="+mj-lt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0F9849C7-F12D-4ADD-8AA5-249A5F5BD61C}"/>
              </a:ext>
            </a:extLst>
          </p:cNvPr>
          <p:cNvGrpSpPr/>
          <p:nvPr/>
        </p:nvGrpSpPr>
        <p:grpSpPr>
          <a:xfrm>
            <a:off x="8337666" y="4608715"/>
            <a:ext cx="394854" cy="394854"/>
            <a:chOff x="8520546" y="4585855"/>
            <a:chExt cx="394854" cy="394854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A2A980AA-F67B-4485-BA6E-3D0E4C315608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6398501-DBA3-4CC1-A45F-67E9E0FB9BEF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0</a:t>
              </a:r>
              <a:r>
                <a:rPr lang="ru-RU" dirty="0">
                  <a:solidFill>
                    <a:schemeClr val="bg1"/>
                  </a:solidFill>
                </a:rPr>
                <a:t>5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oogle Shape;407;p51"/>
          <p:cNvGrpSpPr/>
          <p:nvPr/>
        </p:nvGrpSpPr>
        <p:grpSpPr>
          <a:xfrm>
            <a:off x="-10254" y="1850467"/>
            <a:ext cx="9144000" cy="3886916"/>
            <a:chOff x="0" y="-50"/>
            <a:chExt cx="9144000" cy="5143550"/>
          </a:xfrm>
        </p:grpSpPr>
        <p:sp>
          <p:nvSpPr>
            <p:cNvPr id="408" name="Google Shape;408;p51"/>
            <p:cNvSpPr/>
            <p:nvPr/>
          </p:nvSpPr>
          <p:spPr>
            <a:xfrm>
              <a:off x="0" y="1310287"/>
              <a:ext cx="9144000" cy="98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09" name="Google Shape;409;p51"/>
            <p:cNvGrpSpPr/>
            <p:nvPr/>
          </p:nvGrpSpPr>
          <p:grpSpPr>
            <a:xfrm>
              <a:off x="283800" y="-50"/>
              <a:ext cx="8718300" cy="5143550"/>
              <a:chOff x="283800" y="-50"/>
              <a:chExt cx="8718300" cy="5143550"/>
            </a:xfrm>
          </p:grpSpPr>
          <p:cxnSp>
            <p:nvCxnSpPr>
              <p:cNvPr id="410" name="Google Shape;410;p51"/>
              <p:cNvCxnSpPr/>
              <p:nvPr/>
            </p:nvCxnSpPr>
            <p:spPr>
              <a:xfrm rot="10800000">
                <a:off x="9002100" y="1642500"/>
                <a:ext cx="0" cy="350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1" name="Google Shape;411;p51"/>
              <p:cNvCxnSpPr/>
              <p:nvPr/>
            </p:nvCxnSpPr>
            <p:spPr>
              <a:xfrm rot="10800000">
                <a:off x="283800" y="-50"/>
                <a:ext cx="0" cy="2631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12" name="Google Shape;412;p51"/>
          <p:cNvSpPr txBox="1">
            <a:spLocks noGrp="1"/>
          </p:cNvSpPr>
          <p:nvPr>
            <p:ph type="title"/>
          </p:nvPr>
        </p:nvSpPr>
        <p:spPr>
          <a:xfrm>
            <a:off x="720870" y="291273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Стек технологий</a:t>
            </a:r>
            <a:endParaRPr dirty="0"/>
          </a:p>
        </p:txBody>
      </p:sp>
      <p:sp>
        <p:nvSpPr>
          <p:cNvPr id="413" name="Google Shape;413;p51"/>
          <p:cNvSpPr txBox="1">
            <a:spLocks noGrp="1"/>
          </p:cNvSpPr>
          <p:nvPr>
            <p:ph type="subTitle" idx="1"/>
          </p:nvPr>
        </p:nvSpPr>
        <p:spPr>
          <a:xfrm>
            <a:off x="713262" y="3638490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C#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ASP.NET</a:t>
            </a:r>
            <a:endParaRPr lang="en-US" dirty="0">
              <a:latin typeface="+mj-lt"/>
            </a:endParaRPr>
          </a:p>
        </p:txBody>
      </p:sp>
      <p:sp>
        <p:nvSpPr>
          <p:cNvPr id="414" name="Google Shape;414;p51"/>
          <p:cNvSpPr txBox="1">
            <a:spLocks noGrp="1"/>
          </p:cNvSpPr>
          <p:nvPr>
            <p:ph type="subTitle" idx="2"/>
          </p:nvPr>
        </p:nvSpPr>
        <p:spPr>
          <a:xfrm>
            <a:off x="713263" y="2910061"/>
            <a:ext cx="2400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Backend</a:t>
            </a:r>
            <a:endParaRPr dirty="0">
              <a:latin typeface="+mj-lt"/>
            </a:endParaRPr>
          </a:p>
        </p:txBody>
      </p:sp>
      <p:sp>
        <p:nvSpPr>
          <p:cNvPr id="415" name="Google Shape;415;p51"/>
          <p:cNvSpPr txBox="1">
            <a:spLocks noGrp="1"/>
          </p:cNvSpPr>
          <p:nvPr>
            <p:ph type="subTitle" idx="3"/>
          </p:nvPr>
        </p:nvSpPr>
        <p:spPr>
          <a:xfrm>
            <a:off x="6038070" y="368252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PostgreSQL</a:t>
            </a:r>
            <a:br>
              <a:rPr lang="en" dirty="0">
                <a:latin typeface="+mj-lt"/>
              </a:rPr>
            </a:br>
            <a:r>
              <a:rPr lang="en" dirty="0">
                <a:latin typeface="+mj-lt"/>
              </a:rPr>
              <a:t>Docker</a:t>
            </a:r>
            <a:br>
              <a:rPr lang="en" dirty="0">
                <a:latin typeface="+mj-lt"/>
              </a:rPr>
            </a:br>
            <a:r>
              <a:rPr lang="en" dirty="0">
                <a:latin typeface="+mj-lt"/>
              </a:rPr>
              <a:t>N</a:t>
            </a:r>
            <a:r>
              <a:rPr lang="en-US" dirty="0">
                <a:latin typeface="+mj-lt"/>
              </a:rPr>
              <a:t>U</a:t>
            </a:r>
            <a:r>
              <a:rPr lang="en" dirty="0">
                <a:latin typeface="+mj-lt"/>
              </a:rPr>
              <a:t>nit, </a:t>
            </a:r>
            <a:r>
              <a:rPr lang="en-US" dirty="0" err="1">
                <a:latin typeface="+mj-lt"/>
              </a:rPr>
              <a:t>Moq</a:t>
            </a:r>
            <a:endParaRPr dirty="0">
              <a:latin typeface="+mj-lt"/>
            </a:endParaRPr>
          </a:p>
        </p:txBody>
      </p:sp>
      <p:sp>
        <p:nvSpPr>
          <p:cNvPr id="416" name="Google Shape;416;p51"/>
          <p:cNvSpPr txBox="1">
            <a:spLocks noGrp="1"/>
          </p:cNvSpPr>
          <p:nvPr>
            <p:ph type="subTitle" idx="4"/>
          </p:nvPr>
        </p:nvSpPr>
        <p:spPr>
          <a:xfrm>
            <a:off x="6030438" y="2907086"/>
            <a:ext cx="2400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Инфраструктура</a:t>
            </a:r>
            <a:endParaRPr dirty="0">
              <a:latin typeface="+mj-lt"/>
            </a:endParaRPr>
          </a:p>
        </p:txBody>
      </p:sp>
      <p:sp>
        <p:nvSpPr>
          <p:cNvPr id="417" name="Google Shape;417;p51"/>
          <p:cNvSpPr txBox="1">
            <a:spLocks noGrp="1"/>
          </p:cNvSpPr>
          <p:nvPr>
            <p:ph type="subTitle" idx="5"/>
          </p:nvPr>
        </p:nvSpPr>
        <p:spPr>
          <a:xfrm>
            <a:off x="3361596" y="3647040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React</a:t>
            </a:r>
            <a:br>
              <a:rPr lang="en" dirty="0">
                <a:latin typeface="+mj-lt"/>
              </a:rPr>
            </a:br>
            <a:r>
              <a:rPr lang="en" dirty="0">
                <a:latin typeface="+mj-lt"/>
              </a:rPr>
              <a:t>TypeScript</a:t>
            </a:r>
            <a:br>
              <a:rPr lang="en" dirty="0">
                <a:latin typeface="+mj-lt"/>
              </a:rPr>
            </a:br>
            <a:r>
              <a:rPr lang="en" dirty="0">
                <a:latin typeface="+mj-lt"/>
              </a:rPr>
              <a:t>TailwindCSS</a:t>
            </a:r>
            <a:endParaRPr dirty="0">
              <a:latin typeface="+mj-lt"/>
            </a:endParaRPr>
          </a:p>
        </p:txBody>
      </p:sp>
      <p:sp>
        <p:nvSpPr>
          <p:cNvPr id="418" name="Google Shape;418;p51"/>
          <p:cNvSpPr txBox="1">
            <a:spLocks noGrp="1"/>
          </p:cNvSpPr>
          <p:nvPr>
            <p:ph type="subTitle" idx="6"/>
          </p:nvPr>
        </p:nvSpPr>
        <p:spPr>
          <a:xfrm>
            <a:off x="3371850" y="2907086"/>
            <a:ext cx="2400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Frontend</a:t>
            </a:r>
            <a:endParaRPr dirty="0">
              <a:latin typeface="+mj-l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A0FF30-22D3-46C7-9097-F802D53FBE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822"/>
          <a:stretch/>
        </p:blipFill>
        <p:spPr>
          <a:xfrm>
            <a:off x="1901181" y="1591130"/>
            <a:ext cx="932139" cy="7768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A628AB-78F9-4714-AA19-4587EF21C7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47" r="15756"/>
          <a:stretch/>
        </p:blipFill>
        <p:spPr>
          <a:xfrm>
            <a:off x="3828694" y="1250290"/>
            <a:ext cx="733052" cy="77683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3916DA0-415A-4B37-AEFC-47B6B0FEE4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448"/>
          <a:stretch/>
        </p:blipFill>
        <p:spPr>
          <a:xfrm>
            <a:off x="4126507" y="2004846"/>
            <a:ext cx="906227" cy="59955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809C301-8233-4F47-A3CF-000AC524D81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2591"/>
          <a:stretch/>
        </p:blipFill>
        <p:spPr>
          <a:xfrm>
            <a:off x="4652605" y="1332049"/>
            <a:ext cx="624850" cy="61332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B494C9A-CF21-4440-9309-6C5183D63E6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0877"/>
          <a:stretch/>
        </p:blipFill>
        <p:spPr>
          <a:xfrm>
            <a:off x="6936256" y="1681986"/>
            <a:ext cx="733052" cy="57272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F7F5207-63D3-44E1-A1B2-016829C182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52843" y="1664910"/>
            <a:ext cx="624850" cy="644521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09A886E-4575-4C02-8A56-D6F7AF0CF1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6427" y="1627268"/>
            <a:ext cx="824838" cy="682163"/>
          </a:xfrm>
          <a:prstGeom prst="rect">
            <a:avLst/>
          </a:prstGeom>
        </p:spPr>
      </p:pic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03FCD309-3ADC-4106-9599-D5491892EB80}"/>
              </a:ext>
            </a:extLst>
          </p:cNvPr>
          <p:cNvGrpSpPr/>
          <p:nvPr/>
        </p:nvGrpSpPr>
        <p:grpSpPr>
          <a:xfrm>
            <a:off x="8490066" y="4631575"/>
            <a:ext cx="394854" cy="394854"/>
            <a:chOff x="8520546" y="4585855"/>
            <a:chExt cx="394854" cy="394854"/>
          </a:xfrm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75CC2655-7637-4E8A-A2D8-7930D11EA8DD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FC22BD0-CE58-4665-AB3E-DAD594EBCDD9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0</a:t>
              </a:r>
              <a:r>
                <a:rPr lang="ru-RU" dirty="0">
                  <a:solidFill>
                    <a:schemeClr val="bg1"/>
                  </a:solidFill>
                </a:rPr>
                <a:t>6</a:t>
              </a: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982348-1D6F-43D0-8E84-20C01F4674D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18194" y="1579371"/>
            <a:ext cx="663597" cy="747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45"/>
          <p:cNvGrpSpPr/>
          <p:nvPr/>
        </p:nvGrpSpPr>
        <p:grpSpPr>
          <a:xfrm>
            <a:off x="0" y="0"/>
            <a:ext cx="2473800" cy="4131000"/>
            <a:chOff x="0" y="0"/>
            <a:chExt cx="2473800" cy="4131000"/>
          </a:xfrm>
        </p:grpSpPr>
        <p:sp>
          <p:nvSpPr>
            <p:cNvPr id="335" name="Google Shape;335;p45"/>
            <p:cNvSpPr/>
            <p:nvPr/>
          </p:nvSpPr>
          <p:spPr>
            <a:xfrm>
              <a:off x="0" y="1012500"/>
              <a:ext cx="2473800" cy="870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6" name="Google Shape;336;p45"/>
            <p:cNvCxnSpPr/>
            <p:nvPr/>
          </p:nvCxnSpPr>
          <p:spPr>
            <a:xfrm rot="10800000">
              <a:off x="711250" y="0"/>
              <a:ext cx="0" cy="4131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7" name="Google Shape;337;p45"/>
          <p:cNvSpPr txBox="1">
            <a:spLocks noGrp="1"/>
          </p:cNvSpPr>
          <p:nvPr>
            <p:ph type="title"/>
          </p:nvPr>
        </p:nvSpPr>
        <p:spPr>
          <a:xfrm>
            <a:off x="1512075" y="2036300"/>
            <a:ext cx="6378086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Проектирование</a:t>
            </a:r>
            <a:br>
              <a:rPr lang="ru-RU" dirty="0"/>
            </a:br>
            <a:r>
              <a:rPr lang="ru-RU" dirty="0"/>
              <a:t>программной системы</a:t>
            </a:r>
            <a:endParaRPr dirty="0"/>
          </a:p>
        </p:txBody>
      </p:sp>
      <p:sp>
        <p:nvSpPr>
          <p:cNvPr id="338" name="Google Shape;338;p45"/>
          <p:cNvSpPr txBox="1">
            <a:spLocks noGrp="1"/>
          </p:cNvSpPr>
          <p:nvPr>
            <p:ph type="title" idx="2"/>
          </p:nvPr>
        </p:nvSpPr>
        <p:spPr>
          <a:xfrm>
            <a:off x="1512075" y="1012500"/>
            <a:ext cx="1076100" cy="8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7"/>
          <p:cNvSpPr txBox="1">
            <a:spLocks noGrp="1"/>
          </p:cNvSpPr>
          <p:nvPr>
            <p:ph type="title"/>
          </p:nvPr>
        </p:nvSpPr>
        <p:spPr>
          <a:xfrm>
            <a:off x="1192196" y="433965"/>
            <a:ext cx="6759607" cy="6674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Диаграмма прецедентов</a:t>
            </a:r>
            <a:endParaRPr dirty="0">
              <a:latin typeface="+mj-l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38BAA64-7181-4C3A-AA2E-032F9E589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2556" y="1139537"/>
            <a:ext cx="5318886" cy="3877019"/>
          </a:xfrm>
          <a:prstGeom prst="rect">
            <a:avLst/>
          </a:prstGeom>
        </p:spPr>
      </p:pic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984661C9-51F6-4FB9-BB05-388F0A4868B9}"/>
              </a:ext>
            </a:extLst>
          </p:cNvPr>
          <p:cNvGrpSpPr/>
          <p:nvPr/>
        </p:nvGrpSpPr>
        <p:grpSpPr>
          <a:xfrm>
            <a:off x="8368146" y="4654435"/>
            <a:ext cx="394854" cy="394854"/>
            <a:chOff x="8520546" y="4585855"/>
            <a:chExt cx="394854" cy="394854"/>
          </a:xfrm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0AF517CF-E1EC-42BA-9539-EE7B10B2A2E4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5F3BB7A-CA46-416E-9ADE-5D75D83308A7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0</a:t>
              </a:r>
              <a:r>
                <a:rPr lang="ru-RU" dirty="0">
                  <a:solidFill>
                    <a:schemeClr val="bg1"/>
                  </a:solidFill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058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7"/>
          <p:cNvSpPr txBox="1">
            <a:spLocks noGrp="1"/>
          </p:cNvSpPr>
          <p:nvPr>
            <p:ph type="title"/>
          </p:nvPr>
        </p:nvSpPr>
        <p:spPr>
          <a:xfrm>
            <a:off x="1192196" y="433965"/>
            <a:ext cx="7252149" cy="6674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</a:rPr>
              <a:t>Концептуальная диаграмма классов</a:t>
            </a:r>
            <a:endParaRPr dirty="0">
              <a:latin typeface="+mj-l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FF31FD9-7948-43B1-B23E-759415D2A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196" y="1101437"/>
            <a:ext cx="6031607" cy="39582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F8D41018-79D1-4F9F-BA79-1221177A9ADD}"/>
              </a:ext>
            </a:extLst>
          </p:cNvPr>
          <p:cNvGrpSpPr/>
          <p:nvPr/>
        </p:nvGrpSpPr>
        <p:grpSpPr>
          <a:xfrm>
            <a:off x="8368146" y="4654435"/>
            <a:ext cx="394854" cy="394854"/>
            <a:chOff x="8520546" y="4585855"/>
            <a:chExt cx="394854" cy="394854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8ACDC592-C45C-44C9-9B79-EF4536EF7A77}"/>
                </a:ext>
              </a:extLst>
            </p:cNvPr>
            <p:cNvSpPr/>
            <p:nvPr/>
          </p:nvSpPr>
          <p:spPr>
            <a:xfrm>
              <a:off x="8520546" y="4585855"/>
              <a:ext cx="394854" cy="39485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CF0AAF-F792-41BE-8B7C-0C25ADB853AA}"/>
                </a:ext>
              </a:extLst>
            </p:cNvPr>
            <p:cNvSpPr txBox="1"/>
            <p:nvPr/>
          </p:nvSpPr>
          <p:spPr>
            <a:xfrm>
              <a:off x="8520546" y="46293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0</a:t>
              </a:r>
              <a:r>
                <a:rPr lang="ru-RU" dirty="0">
                  <a:solidFill>
                    <a:schemeClr val="bg1"/>
                  </a:solidFill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377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ormulating a Research Problem for University Students by Slidesgo">
  <a:themeElements>
    <a:clrScheme name="Simple Light">
      <a:dk1>
        <a:srgbClr val="0A0A0A"/>
      </a:dk1>
      <a:lt1>
        <a:srgbClr val="F9F9F9"/>
      </a:lt1>
      <a:dk2>
        <a:srgbClr val="DDDDDD"/>
      </a:dk2>
      <a:lt2>
        <a:srgbClr val="B3B4B3"/>
      </a:lt2>
      <a:accent1>
        <a:srgbClr val="878887"/>
      </a:accent1>
      <a:accent2>
        <a:srgbClr val="5F616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A0A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</TotalTime>
  <Words>594</Words>
  <Application>Microsoft Office PowerPoint</Application>
  <PresentationFormat>Экран (16:9)</PresentationFormat>
  <Paragraphs>104</Paragraphs>
  <Slides>26</Slides>
  <Notes>26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1" baseType="lpstr">
      <vt:lpstr>Golos Text SemiBold</vt:lpstr>
      <vt:lpstr>Golos Text</vt:lpstr>
      <vt:lpstr>Arial</vt:lpstr>
      <vt:lpstr>Commissioner</vt:lpstr>
      <vt:lpstr>Formulating a Research Problem for University Students by Slidesgo</vt:lpstr>
      <vt:lpstr>Тема курсового проекта:  Программная система автоматизации учета торговой деятельности магазина осветительных приборов. Модуль «Клиент»</vt:lpstr>
      <vt:lpstr>Цель проекта</vt:lpstr>
      <vt:lpstr>Задачи</vt:lpstr>
      <vt:lpstr>Команда</vt:lpstr>
      <vt:lpstr>Описание предметной области</vt:lpstr>
      <vt:lpstr>Стек технологий</vt:lpstr>
      <vt:lpstr>Проектирование программной системы</vt:lpstr>
      <vt:lpstr>Диаграмма прецедентов</vt:lpstr>
      <vt:lpstr>Концептуальная диаграмма классов</vt:lpstr>
      <vt:lpstr>Диаграмма состояний сущности «Заказ»</vt:lpstr>
      <vt:lpstr>Схема архитектуры приложения</vt:lpstr>
      <vt:lpstr>Схема архитектуры микросервиса</vt:lpstr>
      <vt:lpstr>Разработка прототипа программной системы</vt:lpstr>
      <vt:lpstr>Авторизация и аутентификация</vt:lpstr>
      <vt:lpstr>Микросервис «CatalogAPI»</vt:lpstr>
      <vt:lpstr>Микросервис «UserAPI»</vt:lpstr>
      <vt:lpstr>Микросервис «OrderAPI»</vt:lpstr>
      <vt:lpstr>Микросервис «ReviewAPI»</vt:lpstr>
      <vt:lpstr>Отображение страниц</vt:lpstr>
      <vt:lpstr>Отображение страниц</vt:lpstr>
      <vt:lpstr>Тестирование прототипа программной системы</vt:lpstr>
      <vt:lpstr>Postman</vt:lpstr>
      <vt:lpstr>Модульное тестирование</vt:lpstr>
      <vt:lpstr>Заключение</vt:lpstr>
      <vt:lpstr>Выводы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Formulating a Research Problem  for University Students</dc:title>
  <cp:lastModifiedBy>manaichevavika@gmail.com</cp:lastModifiedBy>
  <cp:revision>82</cp:revision>
  <dcterms:modified xsi:type="dcterms:W3CDTF">2026-01-11T19:58:19Z</dcterms:modified>
</cp:coreProperties>
</file>